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1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4" r:id="rId17"/>
    <p:sldId id="275" r:id="rId18"/>
    <p:sldId id="270" r:id="rId19"/>
    <p:sldId id="271" r:id="rId20"/>
    <p:sldId id="272" r:id="rId21"/>
    <p:sldId id="273" r:id="rId22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43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915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62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719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0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6702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221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464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48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4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27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6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6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703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12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43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04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47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ea.eus/komunitatea/A027/1571161092213-netfli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"/>
            <a:ext cx="12192000" cy="685800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2328291" y="1540891"/>
              <a:ext cx="7543800" cy="3835400"/>
            </a:xfrm>
            <a:custGeom>
              <a:avLst/>
              <a:gdLst/>
              <a:ahLst/>
              <a:cxnLst/>
              <a:rect l="l" t="t" r="r" b="b"/>
              <a:pathLst>
                <a:path w="7543800" h="3835400">
                  <a:moveTo>
                    <a:pt x="0" y="3835400"/>
                  </a:moveTo>
                  <a:lnTo>
                    <a:pt x="7543800" y="3835400"/>
                  </a:lnTo>
                  <a:lnTo>
                    <a:pt x="7543800" y="0"/>
                  </a:lnTo>
                  <a:lnTo>
                    <a:pt x="0" y="0"/>
                  </a:lnTo>
                  <a:lnTo>
                    <a:pt x="0" y="3835400"/>
                  </a:lnTo>
                  <a:close/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7567"/>
              <a:ext cx="2461089" cy="6126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201" y="3147567"/>
              <a:ext cx="2455799" cy="6126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92399" y="3522090"/>
              <a:ext cx="6816090" cy="0"/>
            </a:xfrm>
            <a:custGeom>
              <a:avLst/>
              <a:gdLst/>
              <a:ahLst/>
              <a:cxnLst/>
              <a:rect l="l" t="t" r="r" b="b"/>
              <a:pathLst>
                <a:path w="6816090">
                  <a:moveTo>
                    <a:pt x="0" y="0"/>
                  </a:moveTo>
                  <a:lnTo>
                    <a:pt x="6815708" y="0"/>
                  </a:lnTo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873" cy="685799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6400" y="1462433"/>
            <a:ext cx="12116053" cy="964110"/>
          </a:xfrm>
          <a:prstGeom prst="rect">
            <a:avLst/>
          </a:prstGeom>
        </p:spPr>
        <p:txBody>
          <a:bodyPr vert="horz" wrap="square" lIns="0" tIns="131826" rIns="0" bIns="0" rtlCol="0">
            <a:spAutoFit/>
          </a:bodyPr>
          <a:lstStyle/>
          <a:p>
            <a:pPr marL="5940425">
              <a:lnSpc>
                <a:spcPct val="100000"/>
              </a:lnSpc>
              <a:spcBef>
                <a:spcPts val="100"/>
              </a:spcBef>
            </a:pPr>
            <a:r>
              <a:rPr lang="en-US" sz="5400" dirty="0">
                <a:solidFill>
                  <a:srgbClr val="FFFFFF"/>
                </a:solidFill>
              </a:rPr>
              <a:t>N</a:t>
            </a:r>
            <a:r>
              <a:rPr sz="5400" dirty="0">
                <a:solidFill>
                  <a:srgbClr val="FFFFFF"/>
                </a:solidFill>
              </a:rPr>
              <a:t>ETFLIX </a:t>
            </a:r>
            <a:r>
              <a:rPr sz="5400" spc="-20" dirty="0">
                <a:solidFill>
                  <a:srgbClr val="FFFFFF"/>
                </a:solidFill>
              </a:rPr>
              <a:t>Data</a:t>
            </a:r>
            <a:endParaRPr sz="5400" dirty="0"/>
          </a:p>
        </p:txBody>
      </p:sp>
      <p:sp>
        <p:nvSpPr>
          <p:cNvPr id="10" name="object 10"/>
          <p:cNvSpPr txBox="1"/>
          <p:nvPr/>
        </p:nvSpPr>
        <p:spPr>
          <a:xfrm>
            <a:off x="8868918" y="2594864"/>
            <a:ext cx="205740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 algn="just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Cleaning,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Analysis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Visualization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python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97518" y="3414117"/>
            <a:ext cx="1600200" cy="1265731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powerbi</a:t>
            </a: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lang="en-US" sz="2100" dirty="0">
                <a:solidFill>
                  <a:srgbClr val="FFFFFF"/>
                </a:solidFill>
                <a:latin typeface="Times New Roman"/>
                <a:cs typeface="Times New Roman"/>
              </a:rPr>
              <a:t>ubhadeep Mondal</a:t>
            </a:r>
            <a:endParaRPr sz="2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/>
              <a:t>TOP</a:t>
            </a:r>
            <a:r>
              <a:rPr sz="2800" spc="-165" dirty="0"/>
              <a:t> </a:t>
            </a:r>
            <a:r>
              <a:rPr sz="2800" dirty="0"/>
              <a:t>10</a:t>
            </a:r>
            <a:r>
              <a:rPr sz="2800" spc="-165" dirty="0"/>
              <a:t> </a:t>
            </a:r>
            <a:r>
              <a:rPr sz="2800" dirty="0"/>
              <a:t>COUNTRIES</a:t>
            </a:r>
            <a:r>
              <a:rPr sz="2800" spc="-55" dirty="0"/>
              <a:t> </a:t>
            </a:r>
            <a:r>
              <a:rPr sz="2800" dirty="0"/>
              <a:t>PRODUCING</a:t>
            </a:r>
            <a:r>
              <a:rPr sz="2800" spc="-55" dirty="0"/>
              <a:t> </a:t>
            </a:r>
            <a:r>
              <a:rPr sz="2800" dirty="0"/>
              <a:t>NETFLIX</a:t>
            </a:r>
            <a:r>
              <a:rPr sz="2800" spc="-80" dirty="0"/>
              <a:t> </a:t>
            </a:r>
            <a:r>
              <a:rPr sz="2800" spc="-10" dirty="0"/>
              <a:t>CONTENT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454" y="2090089"/>
            <a:ext cx="6290945" cy="35972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1940" y="2090089"/>
            <a:ext cx="5329682" cy="3597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CE9178"/>
                </a:solidFill>
              </a:rPr>
              <a:t>DISTRIBUTION</a:t>
            </a:r>
            <a:r>
              <a:rPr sz="2800" spc="-75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OF</a:t>
            </a:r>
            <a:r>
              <a:rPr sz="2800" spc="-90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CONTENT</a:t>
            </a:r>
            <a:r>
              <a:rPr sz="2800" spc="-70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RATINGS</a:t>
            </a:r>
            <a:r>
              <a:rPr sz="2800" spc="-65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ON</a:t>
            </a:r>
            <a:r>
              <a:rPr sz="2800" spc="-95" dirty="0">
                <a:solidFill>
                  <a:srgbClr val="CE9178"/>
                </a:solidFill>
              </a:rPr>
              <a:t> </a:t>
            </a:r>
            <a:r>
              <a:rPr sz="2800" spc="-10" dirty="0">
                <a:solidFill>
                  <a:srgbClr val="CE9178"/>
                </a:solidFill>
              </a:rPr>
              <a:t>NETFLIX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68" y="2250820"/>
            <a:ext cx="6641973" cy="31351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3702" y="2094992"/>
            <a:ext cx="5064379" cy="32909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CE9178"/>
                </a:solidFill>
              </a:rPr>
              <a:t>YEARLY</a:t>
            </a:r>
            <a:r>
              <a:rPr sz="3200" spc="-35" dirty="0">
                <a:solidFill>
                  <a:srgbClr val="CE9178"/>
                </a:solidFill>
              </a:rPr>
              <a:t> </a:t>
            </a:r>
            <a:r>
              <a:rPr sz="3200" dirty="0">
                <a:solidFill>
                  <a:srgbClr val="CE9178"/>
                </a:solidFill>
              </a:rPr>
              <a:t>RELEASES</a:t>
            </a:r>
            <a:r>
              <a:rPr sz="3200" spc="-40" dirty="0">
                <a:solidFill>
                  <a:srgbClr val="CE9178"/>
                </a:solidFill>
              </a:rPr>
              <a:t> </a:t>
            </a:r>
            <a:r>
              <a:rPr sz="3200" dirty="0">
                <a:solidFill>
                  <a:srgbClr val="CE9178"/>
                </a:solidFill>
              </a:rPr>
              <a:t>OF</a:t>
            </a:r>
            <a:r>
              <a:rPr sz="3200" spc="-35" dirty="0">
                <a:solidFill>
                  <a:srgbClr val="CE9178"/>
                </a:solidFill>
              </a:rPr>
              <a:t> </a:t>
            </a:r>
            <a:r>
              <a:rPr sz="3200" dirty="0">
                <a:solidFill>
                  <a:srgbClr val="CE9178"/>
                </a:solidFill>
              </a:rPr>
              <a:t>NETFLIX</a:t>
            </a:r>
            <a:r>
              <a:rPr sz="3200" spc="-20" dirty="0">
                <a:solidFill>
                  <a:srgbClr val="CE9178"/>
                </a:solidFill>
              </a:rPr>
              <a:t> </a:t>
            </a:r>
            <a:r>
              <a:rPr sz="3200" spc="-10" dirty="0">
                <a:solidFill>
                  <a:srgbClr val="CE9178"/>
                </a:solidFill>
              </a:rPr>
              <a:t>CONTENT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919" y="2207641"/>
            <a:ext cx="7478268" cy="30624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9643" y="1965388"/>
            <a:ext cx="4181348" cy="40686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solidFill>
                  <a:srgbClr val="CE9178"/>
                </a:solidFill>
              </a:rPr>
              <a:t>TOP</a:t>
            </a:r>
            <a:r>
              <a:rPr sz="2800" spc="-165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10</a:t>
            </a:r>
            <a:r>
              <a:rPr sz="2800" spc="-125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MOST</a:t>
            </a:r>
            <a:r>
              <a:rPr sz="2800" spc="-120" dirty="0">
                <a:solidFill>
                  <a:srgbClr val="CE9178"/>
                </a:solidFill>
              </a:rPr>
              <a:t> </a:t>
            </a:r>
            <a:r>
              <a:rPr sz="2800" spc="-25" dirty="0">
                <a:solidFill>
                  <a:srgbClr val="CE9178"/>
                </a:solidFill>
              </a:rPr>
              <a:t>FEATURED</a:t>
            </a:r>
            <a:r>
              <a:rPr sz="2800" spc="-40" dirty="0">
                <a:solidFill>
                  <a:srgbClr val="CE9178"/>
                </a:solidFill>
              </a:rPr>
              <a:t> </a:t>
            </a:r>
            <a:r>
              <a:rPr sz="2800" spc="-10" dirty="0">
                <a:solidFill>
                  <a:srgbClr val="CE9178"/>
                </a:solidFill>
              </a:rPr>
              <a:t>DIRECTORS</a:t>
            </a:r>
            <a:r>
              <a:rPr sz="2800" spc="-40" dirty="0">
                <a:solidFill>
                  <a:srgbClr val="CE9178"/>
                </a:solidFill>
              </a:rPr>
              <a:t> </a:t>
            </a:r>
            <a:r>
              <a:rPr sz="2800" dirty="0">
                <a:solidFill>
                  <a:srgbClr val="CE9178"/>
                </a:solidFill>
              </a:rPr>
              <a:t>ON</a:t>
            </a:r>
            <a:r>
              <a:rPr sz="2800" spc="-75" dirty="0">
                <a:solidFill>
                  <a:srgbClr val="CE9178"/>
                </a:solidFill>
              </a:rPr>
              <a:t> </a:t>
            </a:r>
            <a:r>
              <a:rPr sz="2800" spc="-10" dirty="0">
                <a:solidFill>
                  <a:srgbClr val="CE9178"/>
                </a:solidFill>
              </a:rPr>
              <a:t>NETFLIX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42" y="1944357"/>
            <a:ext cx="12044857" cy="40245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34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40" dirty="0"/>
              <a:t> </a:t>
            </a:r>
            <a:r>
              <a:rPr spc="-10" dirty="0"/>
              <a:t>INSIGHTS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347" y="1853183"/>
            <a:ext cx="621030" cy="813435"/>
            <a:chOff x="117347" y="1853183"/>
            <a:chExt cx="621030" cy="813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947" y="1853183"/>
              <a:ext cx="392430" cy="320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2162555"/>
              <a:ext cx="392430" cy="3208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2345435"/>
              <a:ext cx="392430" cy="32080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7347" y="2965704"/>
            <a:ext cx="621030" cy="996315"/>
            <a:chOff x="117347" y="2965704"/>
            <a:chExt cx="621030" cy="9963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947" y="2965704"/>
              <a:ext cx="392430" cy="3208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3275076"/>
              <a:ext cx="392430" cy="3208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3457956"/>
              <a:ext cx="392430" cy="3208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3640836"/>
              <a:ext cx="392430" cy="32080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7347" y="4261103"/>
            <a:ext cx="621030" cy="996315"/>
            <a:chOff x="117347" y="4261103"/>
            <a:chExt cx="621030" cy="9963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947" y="4261103"/>
              <a:ext cx="392430" cy="3208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4570475"/>
              <a:ext cx="392430" cy="3208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4753355"/>
              <a:ext cx="392430" cy="3208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4936235"/>
              <a:ext cx="392430" cy="32080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17347" y="5556503"/>
            <a:ext cx="621030" cy="630555"/>
            <a:chOff x="117347" y="5556503"/>
            <a:chExt cx="621030" cy="63055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947" y="5556503"/>
              <a:ext cx="392430" cy="3208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" y="5865875"/>
              <a:ext cx="392430" cy="32080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96697" y="1882216"/>
            <a:ext cx="8951595" cy="422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1️⃣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Distribution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(Movies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vs.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TV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Shows)</a:t>
            </a:r>
            <a:endParaRPr sz="1200">
              <a:latin typeface="Times New Roman"/>
              <a:cs typeface="Times New Roman"/>
            </a:endParaRPr>
          </a:p>
          <a:p>
            <a:pPr marL="259079" marR="958850">
              <a:lnSpc>
                <a:spcPct val="100000"/>
              </a:lnSpc>
              <a:spcBef>
                <a:spcPts val="1000"/>
              </a:spcBef>
            </a:pPr>
            <a:r>
              <a:rPr sz="1200" b="1" dirty="0">
                <a:latin typeface="Times New Roman"/>
                <a:cs typeface="Times New Roman"/>
              </a:rPr>
              <a:t>Movies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dominate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Netflix’s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library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approximately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70%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total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while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remaining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30%</a:t>
            </a:r>
            <a:r>
              <a:rPr sz="1200" spc="-20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Netflix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focused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more on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Movies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years,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production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increased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recently.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200">
              <a:latin typeface="Times New Roman"/>
              <a:cs typeface="Times New Roman"/>
            </a:endParaRPr>
          </a:p>
          <a:p>
            <a:pPr marL="483234" indent="-470534">
              <a:lnSpc>
                <a:spcPct val="100000"/>
              </a:lnSpc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2️⃣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Countries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Producing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Netflix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Content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  <a:spcBef>
                <a:spcPts val="994"/>
              </a:spcBef>
            </a:pPr>
            <a:r>
              <a:rPr sz="1200" b="1" dirty="0">
                <a:latin typeface="Times New Roman"/>
                <a:cs typeface="Times New Roman"/>
              </a:rPr>
              <a:t>United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States,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India,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the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United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Kingdom </a:t>
            </a:r>
            <a:r>
              <a:rPr sz="1200" dirty="0">
                <a:latin typeface="Times New Roman"/>
                <a:cs typeface="Times New Roman"/>
              </a:rPr>
              <a:t>are 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3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content-</a:t>
            </a:r>
            <a:r>
              <a:rPr sz="1200" b="1" dirty="0">
                <a:latin typeface="Times New Roman"/>
                <a:cs typeface="Times New Roman"/>
              </a:rPr>
              <a:t>producing</a:t>
            </a:r>
            <a:r>
              <a:rPr sz="1200" b="1" spc="-10" dirty="0">
                <a:latin typeface="Times New Roman"/>
                <a:cs typeface="Times New Roman"/>
              </a:rPr>
              <a:t> countries</a:t>
            </a:r>
            <a:r>
              <a:rPr sz="1200" spc="-1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India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has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rapidly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growing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presence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producing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significant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Movies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&amp;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Shows.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Countries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Canada,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France, and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Spain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contribute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significantly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platform’s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global</a:t>
            </a:r>
            <a:r>
              <a:rPr sz="1200" spc="-10" dirty="0">
                <a:latin typeface="Times New Roman"/>
                <a:cs typeface="Times New Roman"/>
              </a:rPr>
              <a:t> content.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200">
              <a:latin typeface="Times New Roman"/>
              <a:cs typeface="Times New Roman"/>
            </a:endParaRPr>
          </a:p>
          <a:p>
            <a:pPr marL="483234" indent="-470534">
              <a:lnSpc>
                <a:spcPct val="100000"/>
              </a:lnSpc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3️⃣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Most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Featured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Directors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  <a:spcBef>
                <a:spcPts val="994"/>
              </a:spcBef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5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most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featured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directors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are: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1.Rajiv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Chilaka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2.Alastair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Fothergill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3.Raul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Campos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4.Marcus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Raboy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5.Suhas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Kadav</a:t>
            </a:r>
            <a:endParaRPr sz="1200">
              <a:latin typeface="Times New Roman"/>
              <a:cs typeface="Times New Roman"/>
            </a:endParaRPr>
          </a:p>
          <a:p>
            <a:pPr marL="259079" marR="19113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directors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specialize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genres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Documentaries,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International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Dramas,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Stand-</a:t>
            </a:r>
            <a:r>
              <a:rPr sz="1200" b="1" dirty="0">
                <a:latin typeface="Times New Roman"/>
                <a:cs typeface="Times New Roman"/>
              </a:rPr>
              <a:t>Up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Comedy</a:t>
            </a:r>
            <a:r>
              <a:rPr sz="1200" spc="-10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directors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worked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across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multiple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countries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increasing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global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appeal</a:t>
            </a:r>
            <a:r>
              <a:rPr sz="1200" spc="-1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1200">
              <a:latin typeface="Times New Roman"/>
              <a:cs typeface="Times New Roman"/>
            </a:endParaRPr>
          </a:p>
          <a:p>
            <a:pPr marL="483234" indent="-470534">
              <a:lnSpc>
                <a:spcPct val="100000"/>
              </a:lnSpc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4️⃣</a:t>
            </a:r>
            <a:r>
              <a:rPr sz="1200" spc="-2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Genre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Trends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&amp;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Popularity</a:t>
            </a:r>
            <a:endParaRPr sz="12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  <a:spcBef>
                <a:spcPts val="994"/>
              </a:spcBef>
            </a:pPr>
            <a:r>
              <a:rPr sz="1200" b="1" dirty="0">
                <a:latin typeface="Times New Roman"/>
                <a:cs typeface="Times New Roman"/>
              </a:rPr>
              <a:t>Top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Genres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Netflix:</a:t>
            </a:r>
            <a:r>
              <a:rPr sz="1200" b="1" spc="2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</a:t>
            </a:r>
            <a:r>
              <a:rPr sz="1200" b="1" dirty="0">
                <a:latin typeface="Times New Roman"/>
                <a:cs typeface="Times New Roman"/>
              </a:rPr>
              <a:t>International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Dramas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2.</a:t>
            </a:r>
            <a:r>
              <a:rPr sz="1200" b="1" dirty="0">
                <a:latin typeface="Times New Roman"/>
                <a:cs typeface="Times New Roman"/>
              </a:rPr>
              <a:t>Documentaries </a:t>
            </a:r>
            <a:r>
              <a:rPr sz="1200" spc="-10" dirty="0">
                <a:latin typeface="Times New Roman"/>
                <a:cs typeface="Times New Roman"/>
              </a:rPr>
              <a:t>3.</a:t>
            </a:r>
            <a:r>
              <a:rPr sz="1200" b="1" spc="-10" dirty="0">
                <a:latin typeface="Times New Roman"/>
                <a:cs typeface="Times New Roman"/>
              </a:rPr>
              <a:t>Stand-</a:t>
            </a:r>
            <a:r>
              <a:rPr sz="1200" b="1" dirty="0">
                <a:latin typeface="Times New Roman"/>
                <a:cs typeface="Times New Roman"/>
              </a:rPr>
              <a:t>Up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Comedy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231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20" dirty="0"/>
              <a:t> </a:t>
            </a:r>
            <a:r>
              <a:rPr dirty="0"/>
              <a:t>INSIGHTS</a:t>
            </a:r>
            <a:r>
              <a:rPr spc="-25" dirty="0"/>
              <a:t> </a:t>
            </a:r>
            <a:r>
              <a:rPr spc="-10" dirty="0"/>
              <a:t>(CONTD.)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600" y="1869948"/>
            <a:ext cx="391160" cy="1106170"/>
            <a:chOff x="228600" y="1869948"/>
            <a:chExt cx="391160" cy="1106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1869948"/>
              <a:ext cx="390906" cy="320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215896"/>
              <a:ext cx="390906" cy="3208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435352"/>
              <a:ext cx="390906" cy="3208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654808"/>
              <a:ext cx="390906" cy="32080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739" y="1898980"/>
            <a:ext cx="8371205" cy="99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5️⃣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Ratings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Distribution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–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Audience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Preferences</a:t>
            </a:r>
            <a:endParaRPr sz="1200">
              <a:latin typeface="Times New Roman"/>
              <a:cs typeface="Times New Roman"/>
            </a:endParaRPr>
          </a:p>
          <a:p>
            <a:pPr marL="487680" marR="2317750" indent="-475615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Font typeface="Arial MT"/>
              <a:buChar char="•"/>
              <a:tabLst>
                <a:tab pos="487680" algn="l"/>
              </a:tabLst>
            </a:pPr>
            <a:r>
              <a:rPr sz="1200" b="1" spc="-10" dirty="0">
                <a:latin typeface="Times New Roman"/>
                <a:cs typeface="Times New Roman"/>
              </a:rPr>
              <a:t>TV-</a:t>
            </a:r>
            <a:r>
              <a:rPr sz="1200" b="1" dirty="0">
                <a:latin typeface="Times New Roman"/>
                <a:cs typeface="Times New Roman"/>
              </a:rPr>
              <a:t>MA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(Mature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Audience)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most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rating,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followed by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TV-</a:t>
            </a:r>
            <a:r>
              <a:rPr sz="1200" b="1" dirty="0">
                <a:latin typeface="Times New Roman"/>
                <a:cs typeface="Times New Roman"/>
              </a:rPr>
              <a:t>14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TV-</a:t>
            </a:r>
            <a:r>
              <a:rPr sz="1200" b="1" spc="-25" dirty="0">
                <a:latin typeface="Times New Roman"/>
                <a:cs typeface="Times New Roman"/>
              </a:rPr>
              <a:t>PG</a:t>
            </a:r>
            <a:r>
              <a:rPr sz="1200" spc="-25" dirty="0">
                <a:latin typeface="Times New Roman"/>
                <a:cs typeface="Times New Roman"/>
              </a:rPr>
              <a:t>. </a:t>
            </a:r>
            <a:r>
              <a:rPr sz="1200" b="1" dirty="0">
                <a:latin typeface="Times New Roman"/>
                <a:cs typeface="Times New Roman"/>
              </a:rPr>
              <a:t>Kids’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(TV-</a:t>
            </a:r>
            <a:r>
              <a:rPr sz="1200" b="1" dirty="0">
                <a:latin typeface="Times New Roman"/>
                <a:cs typeface="Times New Roman"/>
              </a:rPr>
              <a:t>Y,</a:t>
            </a:r>
            <a:r>
              <a:rPr sz="1200" b="1" spc="-10" dirty="0">
                <a:latin typeface="Times New Roman"/>
                <a:cs typeface="Times New Roman"/>
              </a:rPr>
              <a:t> TV-</a:t>
            </a:r>
            <a:r>
              <a:rPr sz="1200" b="1" dirty="0">
                <a:latin typeface="Times New Roman"/>
                <a:cs typeface="Times New Roman"/>
              </a:rPr>
              <a:t>G)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small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portion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catalog.</a:t>
            </a:r>
            <a:endParaRPr sz="1200">
              <a:latin typeface="Times New Roman"/>
              <a:cs typeface="Times New Roman"/>
            </a:endParaRPr>
          </a:p>
          <a:p>
            <a:pPr marL="487680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latin typeface="Times New Roman"/>
                <a:cs typeface="Times New Roman"/>
              </a:rPr>
              <a:t>Netflix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focuses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heavily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adult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teen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audiences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aligning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popularity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Drama,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Thriller,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Documentary</a:t>
            </a:r>
            <a:r>
              <a:rPr sz="1200" spc="-10" dirty="0">
                <a:latin typeface="Times New Roman"/>
                <a:cs typeface="Times New Roman"/>
              </a:rPr>
              <a:t> genres.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" y="3348228"/>
            <a:ext cx="391160" cy="1106170"/>
            <a:chOff x="228600" y="3348228"/>
            <a:chExt cx="391160" cy="11061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3348228"/>
              <a:ext cx="390906" cy="3208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3694176"/>
              <a:ext cx="390906" cy="3208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3913632"/>
              <a:ext cx="390906" cy="3208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4133088"/>
              <a:ext cx="390906" cy="3208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8739" y="3378200"/>
            <a:ext cx="8283575" cy="99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6️⃣</a:t>
            </a:r>
            <a:r>
              <a:rPr sz="1200" spc="-25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Yearly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Growth</a:t>
            </a:r>
            <a:endParaRPr sz="1200">
              <a:latin typeface="Times New Roman"/>
              <a:cs typeface="Times New Roman"/>
            </a:endParaRPr>
          </a:p>
          <a:p>
            <a:pPr marL="487680" indent="-474980">
              <a:lnSpc>
                <a:spcPct val="100000"/>
              </a:lnSpc>
              <a:spcBef>
                <a:spcPts val="1285"/>
              </a:spcBef>
              <a:buClr>
                <a:srgbClr val="B71E42"/>
              </a:buClr>
              <a:buFont typeface="Arial MT"/>
              <a:buChar char="•"/>
              <a:tabLst>
                <a:tab pos="487680" algn="l"/>
              </a:tabLst>
            </a:pPr>
            <a:r>
              <a:rPr sz="1200" b="1" dirty="0">
                <a:latin typeface="Times New Roman"/>
                <a:cs typeface="Times New Roman"/>
              </a:rPr>
              <a:t>Netflix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production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has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grown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significantly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post-2000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exponential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increase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after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2015</a:t>
            </a:r>
            <a:r>
              <a:rPr sz="1200" spc="-2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487680" marR="5080">
              <a:lnSpc>
                <a:spcPct val="120000"/>
              </a:lnSpc>
            </a:pPr>
            <a:r>
              <a:rPr sz="1200" b="1" spc="-10" dirty="0">
                <a:latin typeface="Times New Roman"/>
                <a:cs typeface="Times New Roman"/>
              </a:rPr>
              <a:t>COVID-</a:t>
            </a:r>
            <a:r>
              <a:rPr sz="1200" b="1" dirty="0">
                <a:latin typeface="Times New Roman"/>
                <a:cs typeface="Times New Roman"/>
              </a:rPr>
              <a:t>19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(2020-</a:t>
            </a:r>
            <a:r>
              <a:rPr sz="1200" b="1" dirty="0">
                <a:latin typeface="Times New Roman"/>
                <a:cs typeface="Times New Roman"/>
              </a:rPr>
              <a:t>2021)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caused 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slight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shift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production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trends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TV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released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compared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Movies.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highest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number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releases happened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[Year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X]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expansion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creation</a:t>
            </a:r>
            <a:r>
              <a:rPr sz="1200" spc="-1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8600" y="4826508"/>
            <a:ext cx="391160" cy="1106170"/>
            <a:chOff x="228600" y="4826508"/>
            <a:chExt cx="391160" cy="110617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4826508"/>
              <a:ext cx="390906" cy="3208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5172456"/>
              <a:ext cx="390906" cy="3208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5391912"/>
              <a:ext cx="390906" cy="3208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5611368"/>
              <a:ext cx="390906" cy="32080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739" y="4856733"/>
            <a:ext cx="9977120" cy="99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83234" algn="l"/>
              </a:tabLst>
            </a:pPr>
            <a:r>
              <a:rPr sz="1200" spc="-335" dirty="0">
                <a:latin typeface="Segoe UI Emoji"/>
                <a:cs typeface="Segoe UI Emoji"/>
              </a:rPr>
              <a:t>7️⃣</a:t>
            </a:r>
            <a:r>
              <a:rPr sz="1200" spc="-60" dirty="0">
                <a:latin typeface="Segoe UI Emoji"/>
                <a:cs typeface="Segoe UI Emoji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Map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Insights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–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10" dirty="0">
                <a:latin typeface="Times New Roman"/>
                <a:cs typeface="Times New Roman"/>
              </a:rPr>
              <a:t> Globalization</a:t>
            </a:r>
            <a:endParaRPr sz="1200">
              <a:latin typeface="Times New Roman"/>
              <a:cs typeface="Times New Roman"/>
            </a:endParaRPr>
          </a:p>
          <a:p>
            <a:pPr marL="487680" indent="-474980">
              <a:lnSpc>
                <a:spcPct val="100000"/>
              </a:lnSpc>
              <a:spcBef>
                <a:spcPts val="1285"/>
              </a:spcBef>
              <a:buClr>
                <a:srgbClr val="B71E42"/>
              </a:buClr>
              <a:buFont typeface="Arial MT"/>
              <a:buChar char="•"/>
              <a:tabLst>
                <a:tab pos="487680" algn="l"/>
              </a:tabLst>
            </a:pPr>
            <a:r>
              <a:rPr sz="1200" b="1" dirty="0">
                <a:latin typeface="Times New Roman"/>
                <a:cs typeface="Times New Roman"/>
              </a:rPr>
              <a:t>The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US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remains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the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dominant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producer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investment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non-</a:t>
            </a:r>
            <a:r>
              <a:rPr sz="1200" b="1" dirty="0">
                <a:latin typeface="Times New Roman"/>
                <a:cs typeface="Times New Roman"/>
              </a:rPr>
              <a:t>English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content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growing.</a:t>
            </a:r>
            <a:endParaRPr sz="1200">
              <a:latin typeface="Times New Roman"/>
              <a:cs typeface="Times New Roman"/>
            </a:endParaRPr>
          </a:p>
          <a:p>
            <a:pPr marL="487680" marR="5080">
              <a:lnSpc>
                <a:spcPct val="120000"/>
              </a:lnSpc>
            </a:pPr>
            <a:r>
              <a:rPr sz="1200" b="1" dirty="0">
                <a:latin typeface="Times New Roman"/>
                <a:cs typeface="Times New Roman"/>
              </a:rPr>
              <a:t>Countries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like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South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Korea,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Spain,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Brazil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increase in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Netflix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Originals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indicating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platform’s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expansion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into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regional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markets</a:t>
            </a:r>
            <a:r>
              <a:rPr sz="1200" spc="-10" dirty="0">
                <a:latin typeface="Times New Roman"/>
                <a:cs typeface="Times New Roman"/>
              </a:rPr>
              <a:t>. </a:t>
            </a:r>
            <a:r>
              <a:rPr sz="1200" b="1" dirty="0">
                <a:latin typeface="Times New Roman"/>
                <a:cs typeface="Times New Roman"/>
              </a:rPr>
              <a:t>Bollywood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&amp;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K-</a:t>
            </a:r>
            <a:r>
              <a:rPr sz="1200" b="1" dirty="0">
                <a:latin typeface="Times New Roman"/>
                <a:cs typeface="Times New Roman"/>
              </a:rPr>
              <a:t>Dramas </a:t>
            </a:r>
            <a:r>
              <a:rPr sz="1200" dirty="0">
                <a:latin typeface="Times New Roman"/>
                <a:cs typeface="Times New Roman"/>
              </a:rPr>
              <a:t>contribute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significantly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Netflix’s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diverse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library.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5FC2-AB82-3B33-A246-FB289AAB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762000"/>
            <a:ext cx="10585449" cy="553998"/>
          </a:xfrm>
        </p:spPr>
        <p:txBody>
          <a:bodyPr>
            <a:normAutofit fontScale="90000"/>
          </a:bodyPr>
          <a:lstStyle/>
          <a:p>
            <a:r>
              <a:rPr lang="en-IN" dirty="0"/>
              <a:t>Challenges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20C81-725F-38F9-4CEF-5A26A9D6F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477" y="2469997"/>
            <a:ext cx="9189720" cy="287771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Challenges :-</a:t>
            </a:r>
          </a:p>
          <a:p>
            <a:r>
              <a:rPr lang="en-US" dirty="0">
                <a:solidFill>
                  <a:schemeClr val="tx1"/>
                </a:solidFill>
              </a:rPr>
              <a:t>During the course of analysis, several technical and analytical challenges were encountered. The following summarizes the key issues and their corresponding solutions:</a:t>
            </a:r>
          </a:p>
          <a:p>
            <a:r>
              <a:rPr lang="en-US" dirty="0">
                <a:solidFill>
                  <a:schemeClr val="tx1"/>
                </a:solidFill>
              </a:rPr>
              <a:t>1.Missing and Incomplete </a:t>
            </a:r>
            <a:r>
              <a:rPr lang="en-US" dirty="0" err="1">
                <a:solidFill>
                  <a:schemeClr val="tx1"/>
                </a:solidFill>
              </a:rPr>
              <a:t>Data:Many</a:t>
            </a:r>
            <a:r>
              <a:rPr lang="en-US" dirty="0">
                <a:solidFill>
                  <a:schemeClr val="tx1"/>
                </a:solidFill>
              </a:rPr>
              <a:t> records lacked details such as director, cast, and country, reducing data reliability.</a:t>
            </a:r>
          </a:p>
          <a:p>
            <a:r>
              <a:rPr lang="en-US" dirty="0">
                <a:solidFill>
                  <a:schemeClr val="tx1"/>
                </a:solidFill>
              </a:rPr>
              <a:t> 2.Inconsistent Data </a:t>
            </a:r>
            <a:r>
              <a:rPr lang="en-US" dirty="0" err="1">
                <a:solidFill>
                  <a:schemeClr val="tx1"/>
                </a:solidFill>
              </a:rPr>
              <a:t>Formats:Variations</a:t>
            </a:r>
            <a:r>
              <a:rPr lang="en-US" dirty="0">
                <a:solidFill>
                  <a:schemeClr val="tx1"/>
                </a:solidFill>
              </a:rPr>
              <a:t> in date and categorical entries made data cleaning difficult.</a:t>
            </a:r>
          </a:p>
          <a:p>
            <a:r>
              <a:rPr lang="en-US" dirty="0">
                <a:solidFill>
                  <a:schemeClr val="tx1"/>
                </a:solidFill>
              </a:rPr>
              <a:t> 3.Genre and Country </a:t>
            </a:r>
            <a:r>
              <a:rPr lang="en-US" dirty="0" err="1">
                <a:solidFill>
                  <a:schemeClr val="tx1"/>
                </a:solidFill>
              </a:rPr>
              <a:t>Overlap:Some</a:t>
            </a:r>
            <a:r>
              <a:rPr lang="en-US" dirty="0">
                <a:solidFill>
                  <a:schemeClr val="tx1"/>
                </a:solidFill>
              </a:rPr>
              <a:t> titles contained multiple genres or countries, leading to data redundancy.</a:t>
            </a:r>
          </a:p>
          <a:p>
            <a:r>
              <a:rPr lang="en-US" dirty="0">
                <a:solidFill>
                  <a:schemeClr val="tx1"/>
                </a:solidFill>
              </a:rPr>
              <a:t> 4.Visualization </a:t>
            </a:r>
            <a:r>
              <a:rPr lang="en-US" dirty="0" err="1">
                <a:solidFill>
                  <a:schemeClr val="tx1"/>
                </a:solidFill>
              </a:rPr>
              <a:t>Clutter:Large</a:t>
            </a:r>
            <a:r>
              <a:rPr lang="en-US" dirty="0">
                <a:solidFill>
                  <a:schemeClr val="tx1"/>
                </a:solidFill>
              </a:rPr>
              <a:t> data size created overcrowded plots that were hard to interpret </a:t>
            </a:r>
            <a:r>
              <a:rPr lang="en-US" dirty="0" err="1">
                <a:solidFill>
                  <a:schemeClr val="tx1"/>
                </a:solidFill>
              </a:rPr>
              <a:t>clearly.Solutions</a:t>
            </a:r>
            <a:r>
              <a:rPr lang="en-US" dirty="0">
                <a:solidFill>
                  <a:schemeClr val="tx1"/>
                </a:solidFill>
              </a:rPr>
              <a:t> Implemented.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0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78B1-F028-15DF-BBCF-766E754B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477" y="767283"/>
            <a:ext cx="10585449" cy="553998"/>
          </a:xfrm>
        </p:spPr>
        <p:txBody>
          <a:bodyPr>
            <a:normAutofit fontScale="90000"/>
          </a:bodyPr>
          <a:lstStyle/>
          <a:p>
            <a:r>
              <a:rPr lang="en-IN" dirty="0"/>
              <a:t>Challenges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CFE92-021A-62AB-4F04-C3A452DBB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477" y="2469997"/>
            <a:ext cx="9189720" cy="2354491"/>
          </a:xfrm>
        </p:spPr>
        <p:txBody>
          <a:bodyPr>
            <a:normAutofit fontScale="77500" lnSpcReduction="20000"/>
          </a:bodyPr>
          <a:lstStyle/>
          <a:p>
            <a:r>
              <a:rPr lang="en-IN" dirty="0">
                <a:solidFill>
                  <a:schemeClr val="tx1"/>
                </a:solidFill>
              </a:rPr>
              <a:t>Solutions Implemented:</a:t>
            </a:r>
          </a:p>
          <a:p>
            <a:r>
              <a:rPr lang="en-IN" dirty="0">
                <a:solidFill>
                  <a:schemeClr val="tx1"/>
                </a:solidFill>
              </a:rPr>
              <a:t>1.Handled missing values using data imputation and removal </a:t>
            </a:r>
            <a:r>
              <a:rPr lang="en-IN" dirty="0" err="1">
                <a:solidFill>
                  <a:schemeClr val="tx1"/>
                </a:solidFill>
              </a:rPr>
              <a:t>techniques.Standardized</a:t>
            </a:r>
            <a:r>
              <a:rPr lang="en-IN" dirty="0">
                <a:solidFill>
                  <a:schemeClr val="tx1"/>
                </a:solidFill>
              </a:rPr>
              <a:t> date formats and split multi-valued fields into manageable components.</a:t>
            </a:r>
          </a:p>
          <a:p>
            <a:r>
              <a:rPr lang="en-IN" dirty="0">
                <a:solidFill>
                  <a:schemeClr val="tx1"/>
                </a:solidFill>
              </a:rPr>
              <a:t>2.Filtered top genres and countries for clearer, focused </a:t>
            </a:r>
            <a:r>
              <a:rPr lang="en-IN" dirty="0" err="1">
                <a:solidFill>
                  <a:schemeClr val="tx1"/>
                </a:solidFill>
              </a:rPr>
              <a:t>visualizations.Utilized</a:t>
            </a:r>
            <a:r>
              <a:rPr lang="en-IN" dirty="0">
                <a:solidFill>
                  <a:schemeClr val="tx1"/>
                </a:solidFill>
              </a:rPr>
              <a:t> aggregation and grouping functions in Pandas for concise trend representation.</a:t>
            </a:r>
          </a:p>
          <a:p>
            <a:r>
              <a:rPr lang="en-IN" dirty="0">
                <a:solidFill>
                  <a:schemeClr val="tx1"/>
                </a:solidFill>
              </a:rPr>
              <a:t>3.Enhanced plot readability by applying customized </a:t>
            </a:r>
            <a:r>
              <a:rPr lang="en-IN" dirty="0" err="1">
                <a:solidFill>
                  <a:schemeClr val="tx1"/>
                </a:solidFill>
              </a:rPr>
              <a:t>color</a:t>
            </a:r>
            <a:r>
              <a:rPr lang="en-IN" dirty="0">
                <a:solidFill>
                  <a:schemeClr val="tx1"/>
                </a:solidFill>
              </a:rPr>
              <a:t> palettes and titles.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Overall, the project successfully provided valuable insights into Netflix’s dataset while strengthening skills in data preprocessing, visualization, and analytical interpretation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144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" y="-1"/>
            <a:ext cx="12192000" cy="6858000"/>
            <a:chOff x="20" y="-1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" y="-1"/>
              <a:ext cx="12191618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96740" y="3768699"/>
              <a:ext cx="8295640" cy="2592070"/>
            </a:xfrm>
            <a:custGeom>
              <a:avLst/>
              <a:gdLst/>
              <a:ahLst/>
              <a:cxnLst/>
              <a:rect l="l" t="t" r="r" b="b"/>
              <a:pathLst>
                <a:path w="8295640" h="2592070">
                  <a:moveTo>
                    <a:pt x="8295259" y="0"/>
                  </a:moveTo>
                  <a:lnTo>
                    <a:pt x="0" y="0"/>
                  </a:lnTo>
                  <a:lnTo>
                    <a:pt x="0" y="2591816"/>
                  </a:lnTo>
                  <a:lnTo>
                    <a:pt x="8295259" y="2591816"/>
                  </a:lnTo>
                  <a:lnTo>
                    <a:pt x="8295259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51145" y="4672710"/>
            <a:ext cx="538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D"/>
                </a:solidFill>
                <a:latin typeface="Times New Roman"/>
                <a:cs typeface="Times New Roman"/>
              </a:rPr>
              <a:t>POWER BI </a:t>
            </a:r>
            <a:r>
              <a:rPr sz="3600" b="1" spc="-10" dirty="0">
                <a:solidFill>
                  <a:srgbClr val="FFFFFD"/>
                </a:solidFill>
                <a:latin typeface="Times New Roman"/>
                <a:cs typeface="Times New Roman"/>
              </a:rPr>
              <a:t>DASHBOARD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5523" y="3930522"/>
            <a:ext cx="6832600" cy="0"/>
          </a:xfrm>
          <a:custGeom>
            <a:avLst/>
            <a:gdLst/>
            <a:ahLst/>
            <a:cxnLst/>
            <a:rect l="l" t="t" r="r" b="b"/>
            <a:pathLst>
              <a:path w="6832600">
                <a:moveTo>
                  <a:pt x="0" y="0"/>
                </a:moveTo>
                <a:lnTo>
                  <a:pt x="6832473" y="0"/>
                </a:lnTo>
              </a:path>
            </a:pathLst>
          </a:custGeom>
          <a:ln w="31750">
            <a:solidFill>
              <a:srgbClr val="5793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019503"/>
            <a:ext cx="12192000" cy="4838700"/>
            <a:chOff x="0" y="2019503"/>
            <a:chExt cx="12192000" cy="48387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503"/>
              <a:ext cx="12192000" cy="4105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453896" y="1847088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550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4748" y="31953"/>
            <a:ext cx="12192000" cy="6858000"/>
            <a:chOff x="0" y="0"/>
            <a:chExt cx="12192000" cy="68580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19503"/>
              <a:ext cx="12192000" cy="41152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544C-2F35-5BFE-EAA4-9575574A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NAME : EDA ON NETFLIX MOVIES AND SERIALS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45795F-1562-7444-3FC9-3FEE43A72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57401"/>
            <a:ext cx="2182246" cy="21336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65D02A-1252-4552-2C5A-9C07FD453FA4}"/>
              </a:ext>
            </a:extLst>
          </p:cNvPr>
          <p:cNvSpPr/>
          <p:nvPr/>
        </p:nvSpPr>
        <p:spPr>
          <a:xfrm>
            <a:off x="3135534" y="2057401"/>
            <a:ext cx="3680268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NAME:SUBHADEEP MONDAL</a:t>
            </a:r>
          </a:p>
          <a:p>
            <a:pPr algn="ctr"/>
            <a:r>
              <a:rPr lang="en-US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ID:231001001059</a:t>
            </a:r>
          </a:p>
          <a:p>
            <a:pPr algn="ctr"/>
            <a:r>
              <a:rPr lang="en-US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BATCH:BCS3C,TECHNO INDIA UNIVERSITY</a:t>
            </a:r>
          </a:p>
          <a:p>
            <a:pPr algn="ctr"/>
            <a:r>
              <a:rPr lang="en-US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MOB NO: 8240535235</a:t>
            </a:r>
          </a:p>
          <a:p>
            <a:pPr algn="ctr"/>
            <a:r>
              <a:rPr lang="en-US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EMAIL:SUBHADEEP231001001059@technoindiaeducation.com</a:t>
            </a:r>
          </a:p>
          <a:p>
            <a:pPr algn="ctr"/>
            <a:endParaRPr lang="en-IN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CAAA0-5A12-3C6B-C34C-314EAD548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14782800" y="-609600"/>
            <a:ext cx="10792650" cy="199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1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259" y="633983"/>
              <a:ext cx="10993374" cy="51046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247" y="836675"/>
              <a:ext cx="10507218" cy="44447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4796" y="1030224"/>
              <a:ext cx="10122535" cy="4060190"/>
            </a:xfrm>
            <a:custGeom>
              <a:avLst/>
              <a:gdLst/>
              <a:ahLst/>
              <a:cxnLst/>
              <a:rect l="l" t="t" r="r" b="b"/>
              <a:pathLst>
                <a:path w="10122535" h="4060190">
                  <a:moveTo>
                    <a:pt x="0" y="4059936"/>
                  </a:moveTo>
                  <a:lnTo>
                    <a:pt x="10122408" y="4059936"/>
                  </a:lnTo>
                  <a:lnTo>
                    <a:pt x="10122408" y="0"/>
                  </a:lnTo>
                  <a:lnTo>
                    <a:pt x="0" y="0"/>
                  </a:lnTo>
                  <a:lnTo>
                    <a:pt x="0" y="4059936"/>
                  </a:lnTo>
                  <a:close/>
                </a:path>
              </a:pathLst>
            </a:custGeom>
            <a:ln w="15874">
              <a:solidFill>
                <a:srgbClr val="DFD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30477" y="1582877"/>
            <a:ext cx="27857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</a:rPr>
              <a:t>CONCLUSION</a:t>
            </a:r>
            <a:endParaRPr sz="3200"/>
          </a:p>
        </p:txBody>
      </p:sp>
      <p:sp>
        <p:nvSpPr>
          <p:cNvPr id="10" name="object 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7804">
              <a:lnSpc>
                <a:spcPct val="11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Netflix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has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become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dirty="0"/>
              <a:t>global</a:t>
            </a:r>
            <a:r>
              <a:rPr spc="-5" dirty="0"/>
              <a:t> </a:t>
            </a:r>
            <a:r>
              <a:rPr dirty="0"/>
              <a:t>content</a:t>
            </a:r>
            <a:r>
              <a:rPr spc="-40" dirty="0"/>
              <a:t> </a:t>
            </a:r>
            <a:r>
              <a:rPr dirty="0"/>
              <a:t>powerhouse</a:t>
            </a:r>
            <a:r>
              <a:rPr b="0" dirty="0">
                <a:latin typeface="Times New Roman"/>
                <a:cs typeface="Times New Roman"/>
              </a:rPr>
              <a:t>,</a:t>
            </a:r>
            <a:r>
              <a:rPr b="0" spc="-5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with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dirty="0"/>
              <a:t>Movies</a:t>
            </a:r>
            <a:r>
              <a:rPr spc="-30" dirty="0"/>
              <a:t> </a:t>
            </a:r>
            <a:r>
              <a:rPr dirty="0"/>
              <a:t>dominating</a:t>
            </a:r>
            <a:r>
              <a:rPr spc="-10" dirty="0"/>
              <a:t> </a:t>
            </a:r>
            <a:r>
              <a:rPr dirty="0"/>
              <a:t>(70%)</a:t>
            </a:r>
            <a:r>
              <a:rPr spc="10" dirty="0"/>
              <a:t> </a:t>
            </a:r>
            <a:r>
              <a:rPr b="0" dirty="0">
                <a:latin typeface="Times New Roman"/>
                <a:cs typeface="Times New Roman"/>
              </a:rPr>
              <a:t>of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its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library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while </a:t>
            </a:r>
            <a:r>
              <a:rPr dirty="0"/>
              <a:t>TV</a:t>
            </a:r>
            <a:r>
              <a:rPr spc="-25" dirty="0"/>
              <a:t> </a:t>
            </a:r>
            <a:r>
              <a:rPr dirty="0"/>
              <a:t>Shows</a:t>
            </a:r>
            <a:r>
              <a:rPr spc="-45" dirty="0"/>
              <a:t> </a:t>
            </a:r>
            <a:r>
              <a:rPr dirty="0"/>
              <a:t>continue</a:t>
            </a:r>
            <a:r>
              <a:rPr spc="-1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grow</a:t>
            </a:r>
            <a:r>
              <a:rPr b="0" dirty="0">
                <a:latin typeface="Times New Roman"/>
                <a:cs typeface="Times New Roman"/>
              </a:rPr>
              <a:t>.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The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dirty="0"/>
              <a:t>United</a:t>
            </a:r>
            <a:r>
              <a:rPr spc="-20" dirty="0"/>
              <a:t> </a:t>
            </a:r>
            <a:r>
              <a:rPr dirty="0"/>
              <a:t>States,</a:t>
            </a:r>
            <a:r>
              <a:rPr spc="-25" dirty="0"/>
              <a:t> </a:t>
            </a:r>
            <a:r>
              <a:rPr dirty="0"/>
              <a:t>India,</a:t>
            </a:r>
            <a:r>
              <a:rPr spc="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UK</a:t>
            </a:r>
            <a:r>
              <a:rPr spc="-15" dirty="0"/>
              <a:t> </a:t>
            </a:r>
            <a:r>
              <a:rPr b="0" dirty="0">
                <a:latin typeface="Times New Roman"/>
                <a:cs typeface="Times New Roman"/>
              </a:rPr>
              <a:t>are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the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dirty="0"/>
              <a:t>top</a:t>
            </a:r>
            <a:r>
              <a:rPr spc="-20" dirty="0"/>
              <a:t> </a:t>
            </a:r>
            <a:r>
              <a:rPr dirty="0"/>
              <a:t>content</a:t>
            </a:r>
            <a:r>
              <a:rPr spc="-35" dirty="0"/>
              <a:t> </a:t>
            </a:r>
            <a:r>
              <a:rPr spc="-10" dirty="0"/>
              <a:t>producers</a:t>
            </a:r>
            <a:r>
              <a:rPr b="0" spc="-10" dirty="0">
                <a:latin typeface="Times New Roman"/>
                <a:cs typeface="Times New Roman"/>
              </a:rPr>
              <a:t>, </a:t>
            </a:r>
            <a:r>
              <a:rPr b="0" dirty="0">
                <a:latin typeface="Times New Roman"/>
                <a:cs typeface="Times New Roman"/>
              </a:rPr>
              <a:t>while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dirty="0"/>
              <a:t>South</a:t>
            </a:r>
            <a:r>
              <a:rPr spc="-15" dirty="0"/>
              <a:t> </a:t>
            </a:r>
            <a:r>
              <a:rPr dirty="0"/>
              <a:t>Korea,</a:t>
            </a:r>
            <a:r>
              <a:rPr spc="-30" dirty="0"/>
              <a:t> </a:t>
            </a:r>
            <a:r>
              <a:rPr dirty="0"/>
              <a:t>Spain,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Brazil</a:t>
            </a:r>
            <a:r>
              <a:rPr spc="-30" dirty="0"/>
              <a:t> </a:t>
            </a:r>
            <a:r>
              <a:rPr b="0" dirty="0">
                <a:latin typeface="Times New Roman"/>
                <a:cs typeface="Times New Roman"/>
              </a:rPr>
              <a:t>are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emerging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players.</a:t>
            </a:r>
            <a:r>
              <a:rPr b="0" spc="-60" dirty="0">
                <a:latin typeface="Times New Roman"/>
                <a:cs typeface="Times New Roman"/>
              </a:rPr>
              <a:t> </a:t>
            </a:r>
            <a:r>
              <a:rPr dirty="0"/>
              <a:t>TV-MA</a:t>
            </a:r>
            <a:r>
              <a:rPr spc="-4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most</a:t>
            </a:r>
            <a:r>
              <a:rPr spc="-25" dirty="0"/>
              <a:t> </a:t>
            </a:r>
            <a:r>
              <a:rPr dirty="0"/>
              <a:t>common</a:t>
            </a:r>
            <a:r>
              <a:rPr spc="-35" dirty="0"/>
              <a:t> </a:t>
            </a:r>
            <a:r>
              <a:rPr spc="-10" dirty="0"/>
              <a:t>rating</a:t>
            </a:r>
            <a:r>
              <a:rPr b="0" spc="-10" dirty="0">
                <a:latin typeface="Times New Roman"/>
                <a:cs typeface="Times New Roman"/>
              </a:rPr>
              <a:t>, </a:t>
            </a:r>
            <a:r>
              <a:rPr b="0" dirty="0">
                <a:latin typeface="Times New Roman"/>
                <a:cs typeface="Times New Roman"/>
              </a:rPr>
              <a:t>reflecting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Netflix’s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focus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on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dirty="0"/>
              <a:t>mature</a:t>
            </a:r>
            <a:r>
              <a:rPr spc="-40" dirty="0"/>
              <a:t> </a:t>
            </a:r>
            <a:r>
              <a:rPr dirty="0"/>
              <a:t>audiences</a:t>
            </a:r>
            <a:r>
              <a:rPr b="0" dirty="0">
                <a:latin typeface="Times New Roman"/>
                <a:cs typeface="Times New Roman"/>
              </a:rPr>
              <a:t>,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and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dirty="0"/>
              <a:t>Drama,</a:t>
            </a:r>
            <a:r>
              <a:rPr spc="-50" dirty="0"/>
              <a:t> </a:t>
            </a:r>
            <a:r>
              <a:rPr dirty="0"/>
              <a:t>Thriller,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Documentary</a:t>
            </a:r>
            <a:r>
              <a:rPr spc="-40" dirty="0"/>
              <a:t> </a:t>
            </a:r>
            <a:r>
              <a:rPr b="0" dirty="0">
                <a:latin typeface="Times New Roman"/>
                <a:cs typeface="Times New Roman"/>
              </a:rPr>
              <a:t>are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the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20" dirty="0">
                <a:latin typeface="Times New Roman"/>
                <a:cs typeface="Times New Roman"/>
              </a:rPr>
              <a:t>most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b="0" dirty="0">
                <a:latin typeface="Times New Roman"/>
                <a:cs typeface="Times New Roman"/>
              </a:rPr>
              <a:t>popular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genres,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with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dirty="0"/>
              <a:t>Comedy</a:t>
            </a:r>
            <a:r>
              <a:rPr spc="-40" dirty="0"/>
              <a:t> </a:t>
            </a:r>
            <a:r>
              <a:rPr dirty="0"/>
              <a:t>gaining</a:t>
            </a:r>
            <a:r>
              <a:rPr spc="-5" dirty="0"/>
              <a:t> </a:t>
            </a:r>
            <a:r>
              <a:rPr dirty="0"/>
              <a:t>traction</a:t>
            </a:r>
            <a:r>
              <a:rPr b="0" dirty="0">
                <a:latin typeface="Times New Roman"/>
                <a:cs typeface="Times New Roman"/>
              </a:rPr>
              <a:t>.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Content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production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has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dirty="0"/>
              <a:t>grown</a:t>
            </a:r>
            <a:r>
              <a:rPr spc="-50" dirty="0"/>
              <a:t> </a:t>
            </a:r>
            <a:r>
              <a:rPr dirty="0"/>
              <a:t>exponentially</a:t>
            </a:r>
            <a:r>
              <a:rPr spc="-5" dirty="0"/>
              <a:t> </a:t>
            </a:r>
            <a:r>
              <a:rPr spc="-10" dirty="0"/>
              <a:t>post-2015</a:t>
            </a:r>
            <a:r>
              <a:rPr b="0" spc="-10" dirty="0">
                <a:latin typeface="Times New Roman"/>
                <a:cs typeface="Times New Roman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b="0" dirty="0">
                <a:latin typeface="Times New Roman"/>
                <a:cs typeface="Times New Roman"/>
              </a:rPr>
              <a:t>showing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Netflix’s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dirty="0"/>
              <a:t>aggressive</a:t>
            </a:r>
            <a:r>
              <a:rPr spc="-55" dirty="0"/>
              <a:t> </a:t>
            </a:r>
            <a:r>
              <a:rPr dirty="0"/>
              <a:t>expansion</a:t>
            </a:r>
            <a:r>
              <a:rPr spc="-15" dirty="0"/>
              <a:t> </a:t>
            </a:r>
            <a:r>
              <a:rPr dirty="0"/>
              <a:t>strategy</a:t>
            </a:r>
            <a:r>
              <a:rPr b="0" dirty="0">
                <a:latin typeface="Times New Roman"/>
                <a:cs typeface="Times New Roman"/>
              </a:rPr>
              <a:t>.</a:t>
            </a:r>
            <a:r>
              <a:rPr b="0" spc="-7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To</a:t>
            </a:r>
            <a:r>
              <a:rPr b="0" spc="-4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maintain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its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competitive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edge,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Netflix</a:t>
            </a:r>
            <a:r>
              <a:rPr b="0" spc="-4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should</a:t>
            </a:r>
          </a:p>
          <a:p>
            <a:pPr marL="12700" marR="315595">
              <a:lnSpc>
                <a:spcPct val="110000"/>
              </a:lnSpc>
            </a:pPr>
            <a:r>
              <a:rPr dirty="0"/>
              <a:t>leverage</a:t>
            </a:r>
            <a:r>
              <a:rPr spc="-50" dirty="0"/>
              <a:t> </a:t>
            </a:r>
            <a:r>
              <a:rPr spc="-10" dirty="0"/>
              <a:t>AI-</a:t>
            </a:r>
            <a:r>
              <a:rPr dirty="0"/>
              <a:t>powered</a:t>
            </a:r>
            <a:r>
              <a:rPr spc="-40" dirty="0"/>
              <a:t> </a:t>
            </a:r>
            <a:r>
              <a:rPr dirty="0"/>
              <a:t>recommendations</a:t>
            </a:r>
            <a:r>
              <a:rPr b="0" dirty="0">
                <a:latin typeface="Times New Roman"/>
                <a:cs typeface="Times New Roman"/>
              </a:rPr>
              <a:t>,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dirty="0"/>
              <a:t>invest</a:t>
            </a:r>
            <a:r>
              <a:rPr spc="-25" dirty="0"/>
              <a:t> </a:t>
            </a:r>
            <a:r>
              <a:rPr dirty="0"/>
              <a:t>more</a:t>
            </a:r>
            <a:r>
              <a:rPr spc="-3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regional</a:t>
            </a:r>
            <a:r>
              <a:rPr spc="-15" dirty="0"/>
              <a:t> </a:t>
            </a:r>
            <a:r>
              <a:rPr dirty="0"/>
              <a:t>content</a:t>
            </a:r>
            <a:r>
              <a:rPr b="0" dirty="0">
                <a:latin typeface="Times New Roman"/>
                <a:cs typeface="Times New Roman"/>
              </a:rPr>
              <a:t>,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and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dirty="0"/>
              <a:t>optimize</a:t>
            </a:r>
            <a:r>
              <a:rPr spc="-30" dirty="0"/>
              <a:t> </a:t>
            </a:r>
            <a:r>
              <a:rPr spc="-10" dirty="0"/>
              <a:t>marketing </a:t>
            </a:r>
            <a:r>
              <a:rPr dirty="0"/>
              <a:t>strategies</a:t>
            </a:r>
            <a:r>
              <a:rPr spc="-40" dirty="0"/>
              <a:t> </a:t>
            </a:r>
            <a:r>
              <a:rPr dirty="0"/>
              <a:t>using </a:t>
            </a:r>
            <a:r>
              <a:rPr spc="-10" dirty="0"/>
              <a:t>data-</a:t>
            </a:r>
            <a:r>
              <a:rPr dirty="0"/>
              <a:t>driven</a:t>
            </a:r>
            <a:r>
              <a:rPr spc="-30" dirty="0"/>
              <a:t> </a:t>
            </a:r>
            <a:r>
              <a:rPr dirty="0"/>
              <a:t>insights</a:t>
            </a:r>
            <a:r>
              <a:rPr spc="5" dirty="0"/>
              <a:t> </a:t>
            </a:r>
            <a:r>
              <a:rPr b="0" dirty="0">
                <a:latin typeface="Times New Roman"/>
                <a:cs typeface="Times New Roman"/>
              </a:rPr>
              <a:t>to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enhance</a:t>
            </a:r>
            <a:r>
              <a:rPr b="0" spc="-5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user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engagement</a:t>
            </a:r>
            <a:r>
              <a:rPr b="0" spc="-4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and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retention</a:t>
            </a:r>
            <a:r>
              <a:rPr b="0" spc="-10" dirty="0">
                <a:latin typeface="Bahnschrift"/>
                <a:cs typeface="Bahnschrift"/>
              </a:rPr>
              <a:t>.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26482"/>
            <a:ext cx="12191999" cy="7315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849495" y="4584953"/>
            <a:ext cx="25069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AFEF"/>
                </a:solidFill>
                <a:latin typeface="Times New Roman"/>
                <a:cs typeface="Times New Roman"/>
              </a:rPr>
              <a:t>THANK</a:t>
            </a:r>
            <a:r>
              <a:rPr sz="3200" b="1" spc="-135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200" b="1" spc="-25" dirty="0">
                <a:solidFill>
                  <a:srgbClr val="00AFEF"/>
                </a:solidFill>
                <a:latin typeface="Times New Roman"/>
                <a:cs typeface="Times New Roman"/>
              </a:rPr>
              <a:t>YOU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0040"/>
            <a:ext cx="12192000" cy="6537959"/>
            <a:chOff x="0" y="320040"/>
            <a:chExt cx="12192000" cy="653795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5851" y="320040"/>
              <a:ext cx="6877050" cy="39357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4660" y="618744"/>
              <a:ext cx="6179058" cy="30579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52786" y="1859043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5" h="292735">
                  <a:moveTo>
                    <a:pt x="146324" y="0"/>
                  </a:moveTo>
                  <a:lnTo>
                    <a:pt x="100078" y="7460"/>
                  </a:lnTo>
                  <a:lnTo>
                    <a:pt x="59911" y="28235"/>
                  </a:lnTo>
                  <a:lnTo>
                    <a:pt x="28234" y="59913"/>
                  </a:lnTo>
                  <a:lnTo>
                    <a:pt x="7460" y="100081"/>
                  </a:lnTo>
                  <a:lnTo>
                    <a:pt x="0" y="146329"/>
                  </a:lnTo>
                  <a:lnTo>
                    <a:pt x="7460" y="192585"/>
                  </a:lnTo>
                  <a:lnTo>
                    <a:pt x="28234" y="232754"/>
                  </a:lnTo>
                  <a:lnTo>
                    <a:pt x="59911" y="264429"/>
                  </a:lnTo>
                  <a:lnTo>
                    <a:pt x="100078" y="285200"/>
                  </a:lnTo>
                  <a:lnTo>
                    <a:pt x="146324" y="292659"/>
                  </a:lnTo>
                  <a:lnTo>
                    <a:pt x="192579" y="285200"/>
                  </a:lnTo>
                  <a:lnTo>
                    <a:pt x="232747" y="264429"/>
                  </a:lnTo>
                  <a:lnTo>
                    <a:pt x="264420" y="232754"/>
                  </a:lnTo>
                  <a:lnTo>
                    <a:pt x="285190" y="192585"/>
                  </a:lnTo>
                  <a:lnTo>
                    <a:pt x="292649" y="146329"/>
                  </a:lnTo>
                  <a:lnTo>
                    <a:pt x="285190" y="100081"/>
                  </a:lnTo>
                  <a:lnTo>
                    <a:pt x="264420" y="59913"/>
                  </a:lnTo>
                  <a:lnTo>
                    <a:pt x="232747" y="28235"/>
                  </a:lnTo>
                  <a:lnTo>
                    <a:pt x="192579" y="7460"/>
                  </a:lnTo>
                  <a:lnTo>
                    <a:pt x="146324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52786" y="1859043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5" h="292735">
                  <a:moveTo>
                    <a:pt x="292649" y="146329"/>
                  </a:moveTo>
                  <a:lnTo>
                    <a:pt x="285190" y="192585"/>
                  </a:lnTo>
                  <a:lnTo>
                    <a:pt x="264420" y="232754"/>
                  </a:lnTo>
                  <a:lnTo>
                    <a:pt x="232747" y="264429"/>
                  </a:lnTo>
                  <a:lnTo>
                    <a:pt x="192579" y="285200"/>
                  </a:lnTo>
                  <a:lnTo>
                    <a:pt x="146324" y="292659"/>
                  </a:lnTo>
                  <a:lnTo>
                    <a:pt x="100078" y="285200"/>
                  </a:lnTo>
                  <a:lnTo>
                    <a:pt x="59911" y="264429"/>
                  </a:lnTo>
                  <a:lnTo>
                    <a:pt x="28234" y="232754"/>
                  </a:lnTo>
                  <a:lnTo>
                    <a:pt x="7460" y="192585"/>
                  </a:lnTo>
                  <a:lnTo>
                    <a:pt x="0" y="146329"/>
                  </a:lnTo>
                  <a:lnTo>
                    <a:pt x="7460" y="100081"/>
                  </a:lnTo>
                  <a:lnTo>
                    <a:pt x="28234" y="59913"/>
                  </a:lnTo>
                  <a:lnTo>
                    <a:pt x="59911" y="28235"/>
                  </a:lnTo>
                  <a:lnTo>
                    <a:pt x="100078" y="7460"/>
                  </a:lnTo>
                  <a:lnTo>
                    <a:pt x="146324" y="0"/>
                  </a:lnTo>
                  <a:lnTo>
                    <a:pt x="192579" y="7460"/>
                  </a:lnTo>
                  <a:lnTo>
                    <a:pt x="232747" y="28235"/>
                  </a:lnTo>
                  <a:lnTo>
                    <a:pt x="264420" y="59913"/>
                  </a:lnTo>
                  <a:lnTo>
                    <a:pt x="285190" y="100081"/>
                  </a:lnTo>
                  <a:lnTo>
                    <a:pt x="292649" y="146329"/>
                  </a:lnTo>
                  <a:close/>
                </a:path>
              </a:pathLst>
            </a:custGeom>
            <a:ln w="28452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3185" y="1859043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146324" y="0"/>
                  </a:moveTo>
                  <a:lnTo>
                    <a:pt x="100078" y="7460"/>
                  </a:lnTo>
                  <a:lnTo>
                    <a:pt x="59911" y="28235"/>
                  </a:lnTo>
                  <a:lnTo>
                    <a:pt x="28234" y="59913"/>
                  </a:lnTo>
                  <a:lnTo>
                    <a:pt x="7460" y="100081"/>
                  </a:lnTo>
                  <a:lnTo>
                    <a:pt x="0" y="146329"/>
                  </a:lnTo>
                  <a:lnTo>
                    <a:pt x="7460" y="192585"/>
                  </a:lnTo>
                  <a:lnTo>
                    <a:pt x="28234" y="232754"/>
                  </a:lnTo>
                  <a:lnTo>
                    <a:pt x="59911" y="264429"/>
                  </a:lnTo>
                  <a:lnTo>
                    <a:pt x="100078" y="285200"/>
                  </a:lnTo>
                  <a:lnTo>
                    <a:pt x="146324" y="292659"/>
                  </a:lnTo>
                  <a:lnTo>
                    <a:pt x="192579" y="285200"/>
                  </a:lnTo>
                  <a:lnTo>
                    <a:pt x="232747" y="264429"/>
                  </a:lnTo>
                  <a:lnTo>
                    <a:pt x="264420" y="232754"/>
                  </a:lnTo>
                  <a:lnTo>
                    <a:pt x="285190" y="192585"/>
                  </a:lnTo>
                  <a:lnTo>
                    <a:pt x="292649" y="146329"/>
                  </a:lnTo>
                  <a:lnTo>
                    <a:pt x="285190" y="100081"/>
                  </a:lnTo>
                  <a:lnTo>
                    <a:pt x="264420" y="59913"/>
                  </a:lnTo>
                  <a:lnTo>
                    <a:pt x="232747" y="28235"/>
                  </a:lnTo>
                  <a:lnTo>
                    <a:pt x="192579" y="7460"/>
                  </a:lnTo>
                  <a:lnTo>
                    <a:pt x="146324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3185" y="1859043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292649" y="146329"/>
                  </a:moveTo>
                  <a:lnTo>
                    <a:pt x="285190" y="192585"/>
                  </a:lnTo>
                  <a:lnTo>
                    <a:pt x="264420" y="232754"/>
                  </a:lnTo>
                  <a:lnTo>
                    <a:pt x="232747" y="264429"/>
                  </a:lnTo>
                  <a:lnTo>
                    <a:pt x="192579" y="285200"/>
                  </a:lnTo>
                  <a:lnTo>
                    <a:pt x="146324" y="292659"/>
                  </a:lnTo>
                  <a:lnTo>
                    <a:pt x="100078" y="285200"/>
                  </a:lnTo>
                  <a:lnTo>
                    <a:pt x="59911" y="264429"/>
                  </a:lnTo>
                  <a:lnTo>
                    <a:pt x="28234" y="232754"/>
                  </a:lnTo>
                  <a:lnTo>
                    <a:pt x="7460" y="192585"/>
                  </a:lnTo>
                  <a:lnTo>
                    <a:pt x="0" y="146329"/>
                  </a:lnTo>
                  <a:lnTo>
                    <a:pt x="7460" y="100081"/>
                  </a:lnTo>
                  <a:lnTo>
                    <a:pt x="28234" y="59913"/>
                  </a:lnTo>
                  <a:lnTo>
                    <a:pt x="59911" y="28235"/>
                  </a:lnTo>
                  <a:lnTo>
                    <a:pt x="100078" y="7460"/>
                  </a:lnTo>
                  <a:lnTo>
                    <a:pt x="146324" y="0"/>
                  </a:lnTo>
                  <a:lnTo>
                    <a:pt x="192579" y="7460"/>
                  </a:lnTo>
                  <a:lnTo>
                    <a:pt x="232747" y="28235"/>
                  </a:lnTo>
                  <a:lnTo>
                    <a:pt x="264420" y="59913"/>
                  </a:lnTo>
                  <a:lnTo>
                    <a:pt x="285190" y="100081"/>
                  </a:lnTo>
                  <a:lnTo>
                    <a:pt x="292649" y="146329"/>
                  </a:lnTo>
                  <a:close/>
                </a:path>
              </a:pathLst>
            </a:custGeom>
            <a:ln w="28452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96683" y="2468749"/>
              <a:ext cx="985519" cy="317500"/>
            </a:xfrm>
            <a:custGeom>
              <a:avLst/>
              <a:gdLst/>
              <a:ahLst/>
              <a:cxnLst/>
              <a:rect l="l" t="t" r="r" b="b"/>
              <a:pathLst>
                <a:path w="985520" h="317500">
                  <a:moveTo>
                    <a:pt x="936478" y="0"/>
                  </a:moveTo>
                  <a:lnTo>
                    <a:pt x="924208" y="1333"/>
                  </a:lnTo>
                  <a:lnTo>
                    <a:pt x="913310" y="5182"/>
                  </a:lnTo>
                  <a:lnTo>
                    <a:pt x="904241" y="11317"/>
                  </a:lnTo>
                  <a:lnTo>
                    <a:pt x="868081" y="54673"/>
                  </a:lnTo>
                  <a:lnTo>
                    <a:pt x="835690" y="86880"/>
                  </a:lnTo>
                  <a:lnTo>
                    <a:pt x="800489" y="115956"/>
                  </a:lnTo>
                  <a:lnTo>
                    <a:pt x="762683" y="141725"/>
                  </a:lnTo>
                  <a:lnTo>
                    <a:pt x="722478" y="164011"/>
                  </a:lnTo>
                  <a:lnTo>
                    <a:pt x="680078" y="182638"/>
                  </a:lnTo>
                  <a:lnTo>
                    <a:pt x="635688" y="197432"/>
                  </a:lnTo>
                  <a:lnTo>
                    <a:pt x="589513" y="208217"/>
                  </a:lnTo>
                  <a:lnTo>
                    <a:pt x="541757" y="214816"/>
                  </a:lnTo>
                  <a:lnTo>
                    <a:pt x="492626" y="217055"/>
                  </a:lnTo>
                  <a:lnTo>
                    <a:pt x="443561" y="214816"/>
                  </a:lnTo>
                  <a:lnTo>
                    <a:pt x="395974" y="208217"/>
                  </a:lnTo>
                  <a:lnTo>
                    <a:pt x="350026" y="197432"/>
                  </a:lnTo>
                  <a:lnTo>
                    <a:pt x="305877" y="182638"/>
                  </a:lnTo>
                  <a:lnTo>
                    <a:pt x="263689" y="164011"/>
                  </a:lnTo>
                  <a:lnTo>
                    <a:pt x="223623" y="141725"/>
                  </a:lnTo>
                  <a:lnTo>
                    <a:pt x="185839" y="115956"/>
                  </a:lnTo>
                  <a:lnTo>
                    <a:pt x="150499" y="86880"/>
                  </a:lnTo>
                  <a:lnTo>
                    <a:pt x="117764" y="54673"/>
                  </a:lnTo>
                  <a:lnTo>
                    <a:pt x="79640" y="11317"/>
                  </a:lnTo>
                  <a:lnTo>
                    <a:pt x="70113" y="5182"/>
                  </a:lnTo>
                  <a:lnTo>
                    <a:pt x="59673" y="1333"/>
                  </a:lnTo>
                  <a:lnTo>
                    <a:pt x="48774" y="0"/>
                  </a:lnTo>
                  <a:lnTo>
                    <a:pt x="29836" y="3848"/>
                  </a:lnTo>
                  <a:lnTo>
                    <a:pt x="14327" y="14328"/>
                  </a:lnTo>
                  <a:lnTo>
                    <a:pt x="3848" y="29837"/>
                  </a:lnTo>
                  <a:lnTo>
                    <a:pt x="0" y="48776"/>
                  </a:lnTo>
                  <a:lnTo>
                    <a:pt x="2133" y="63409"/>
                  </a:lnTo>
                  <a:lnTo>
                    <a:pt x="41834" y="116590"/>
                  </a:lnTo>
                  <a:lnTo>
                    <a:pt x="76771" y="152302"/>
                  </a:lnTo>
                  <a:lnTo>
                    <a:pt x="114403" y="185002"/>
                  </a:lnTo>
                  <a:lnTo>
                    <a:pt x="154562" y="214514"/>
                  </a:lnTo>
                  <a:lnTo>
                    <a:pt x="197085" y="240661"/>
                  </a:lnTo>
                  <a:lnTo>
                    <a:pt x="241807" y="263268"/>
                  </a:lnTo>
                  <a:lnTo>
                    <a:pt x="288563" y="282159"/>
                  </a:lnTo>
                  <a:lnTo>
                    <a:pt x="337188" y="297159"/>
                  </a:lnTo>
                  <a:lnTo>
                    <a:pt x="387517" y="308091"/>
                  </a:lnTo>
                  <a:lnTo>
                    <a:pt x="439384" y="314778"/>
                  </a:lnTo>
                  <a:lnTo>
                    <a:pt x="492626" y="317047"/>
                  </a:lnTo>
                  <a:lnTo>
                    <a:pt x="545868" y="314779"/>
                  </a:lnTo>
                  <a:lnTo>
                    <a:pt x="597736" y="308091"/>
                  </a:lnTo>
                  <a:lnTo>
                    <a:pt x="648065" y="297159"/>
                  </a:lnTo>
                  <a:lnTo>
                    <a:pt x="696690" y="282159"/>
                  </a:lnTo>
                  <a:lnTo>
                    <a:pt x="743445" y="263268"/>
                  </a:lnTo>
                  <a:lnTo>
                    <a:pt x="788167" y="240661"/>
                  </a:lnTo>
                  <a:lnTo>
                    <a:pt x="830691" y="214514"/>
                  </a:lnTo>
                  <a:lnTo>
                    <a:pt x="870850" y="185002"/>
                  </a:lnTo>
                  <a:lnTo>
                    <a:pt x="908481" y="152303"/>
                  </a:lnTo>
                  <a:lnTo>
                    <a:pt x="943419" y="116591"/>
                  </a:lnTo>
                  <a:lnTo>
                    <a:pt x="979080" y="72097"/>
                  </a:lnTo>
                  <a:lnTo>
                    <a:pt x="985253" y="48776"/>
                  </a:lnTo>
                  <a:lnTo>
                    <a:pt x="981405" y="29837"/>
                  </a:lnTo>
                  <a:lnTo>
                    <a:pt x="970926" y="14328"/>
                  </a:lnTo>
                  <a:lnTo>
                    <a:pt x="955417" y="3848"/>
                  </a:lnTo>
                  <a:lnTo>
                    <a:pt x="936478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96683" y="2468749"/>
              <a:ext cx="985519" cy="317500"/>
            </a:xfrm>
            <a:custGeom>
              <a:avLst/>
              <a:gdLst/>
              <a:ahLst/>
              <a:cxnLst/>
              <a:rect l="l" t="t" r="r" b="b"/>
              <a:pathLst>
                <a:path w="985520" h="317500">
                  <a:moveTo>
                    <a:pt x="936478" y="0"/>
                  </a:moveTo>
                  <a:lnTo>
                    <a:pt x="924208" y="1333"/>
                  </a:lnTo>
                  <a:lnTo>
                    <a:pt x="913310" y="5182"/>
                  </a:lnTo>
                  <a:lnTo>
                    <a:pt x="904241" y="11317"/>
                  </a:lnTo>
                  <a:lnTo>
                    <a:pt x="897458" y="19510"/>
                  </a:lnTo>
                  <a:lnTo>
                    <a:pt x="868081" y="54673"/>
                  </a:lnTo>
                  <a:lnTo>
                    <a:pt x="835690" y="86880"/>
                  </a:lnTo>
                  <a:lnTo>
                    <a:pt x="800489" y="115956"/>
                  </a:lnTo>
                  <a:lnTo>
                    <a:pt x="762683" y="141725"/>
                  </a:lnTo>
                  <a:lnTo>
                    <a:pt x="722478" y="164011"/>
                  </a:lnTo>
                  <a:lnTo>
                    <a:pt x="680078" y="182638"/>
                  </a:lnTo>
                  <a:lnTo>
                    <a:pt x="635688" y="197432"/>
                  </a:lnTo>
                  <a:lnTo>
                    <a:pt x="589513" y="208217"/>
                  </a:lnTo>
                  <a:lnTo>
                    <a:pt x="541757" y="214816"/>
                  </a:lnTo>
                  <a:lnTo>
                    <a:pt x="492626" y="217055"/>
                  </a:lnTo>
                  <a:lnTo>
                    <a:pt x="443561" y="214816"/>
                  </a:lnTo>
                  <a:lnTo>
                    <a:pt x="395974" y="208217"/>
                  </a:lnTo>
                  <a:lnTo>
                    <a:pt x="350026" y="197432"/>
                  </a:lnTo>
                  <a:lnTo>
                    <a:pt x="305877" y="182638"/>
                  </a:lnTo>
                  <a:lnTo>
                    <a:pt x="263689" y="164011"/>
                  </a:lnTo>
                  <a:lnTo>
                    <a:pt x="223623" y="141725"/>
                  </a:lnTo>
                  <a:lnTo>
                    <a:pt x="185839" y="115956"/>
                  </a:lnTo>
                  <a:lnTo>
                    <a:pt x="150499" y="86880"/>
                  </a:lnTo>
                  <a:lnTo>
                    <a:pt x="117764" y="54673"/>
                  </a:lnTo>
                  <a:lnTo>
                    <a:pt x="87794" y="19510"/>
                  </a:lnTo>
                  <a:lnTo>
                    <a:pt x="79640" y="11317"/>
                  </a:lnTo>
                  <a:lnTo>
                    <a:pt x="70113" y="5182"/>
                  </a:lnTo>
                  <a:lnTo>
                    <a:pt x="59673" y="1333"/>
                  </a:lnTo>
                  <a:lnTo>
                    <a:pt x="48774" y="0"/>
                  </a:lnTo>
                  <a:lnTo>
                    <a:pt x="29836" y="3848"/>
                  </a:lnTo>
                  <a:lnTo>
                    <a:pt x="14327" y="14328"/>
                  </a:lnTo>
                  <a:lnTo>
                    <a:pt x="3848" y="29837"/>
                  </a:lnTo>
                  <a:lnTo>
                    <a:pt x="0" y="48776"/>
                  </a:lnTo>
                  <a:lnTo>
                    <a:pt x="495" y="56092"/>
                  </a:lnTo>
                  <a:lnTo>
                    <a:pt x="41834" y="116590"/>
                  </a:lnTo>
                  <a:lnTo>
                    <a:pt x="76771" y="152302"/>
                  </a:lnTo>
                  <a:lnTo>
                    <a:pt x="114403" y="185002"/>
                  </a:lnTo>
                  <a:lnTo>
                    <a:pt x="154562" y="214514"/>
                  </a:lnTo>
                  <a:lnTo>
                    <a:pt x="197085" y="240661"/>
                  </a:lnTo>
                  <a:lnTo>
                    <a:pt x="241807" y="263268"/>
                  </a:lnTo>
                  <a:lnTo>
                    <a:pt x="288563" y="282159"/>
                  </a:lnTo>
                  <a:lnTo>
                    <a:pt x="337188" y="297159"/>
                  </a:lnTo>
                  <a:lnTo>
                    <a:pt x="387517" y="308091"/>
                  </a:lnTo>
                  <a:lnTo>
                    <a:pt x="439384" y="314778"/>
                  </a:lnTo>
                  <a:lnTo>
                    <a:pt x="492626" y="317047"/>
                  </a:lnTo>
                  <a:lnTo>
                    <a:pt x="545868" y="314779"/>
                  </a:lnTo>
                  <a:lnTo>
                    <a:pt x="597736" y="308091"/>
                  </a:lnTo>
                  <a:lnTo>
                    <a:pt x="648065" y="297159"/>
                  </a:lnTo>
                  <a:lnTo>
                    <a:pt x="696690" y="282159"/>
                  </a:lnTo>
                  <a:lnTo>
                    <a:pt x="743445" y="263268"/>
                  </a:lnTo>
                  <a:lnTo>
                    <a:pt x="788167" y="240661"/>
                  </a:lnTo>
                  <a:lnTo>
                    <a:pt x="830691" y="214514"/>
                  </a:lnTo>
                  <a:lnTo>
                    <a:pt x="870850" y="185002"/>
                  </a:lnTo>
                  <a:lnTo>
                    <a:pt x="908481" y="152303"/>
                  </a:lnTo>
                  <a:lnTo>
                    <a:pt x="943419" y="116591"/>
                  </a:lnTo>
                  <a:lnTo>
                    <a:pt x="975498" y="78042"/>
                  </a:lnTo>
                  <a:lnTo>
                    <a:pt x="985253" y="48776"/>
                  </a:lnTo>
                  <a:lnTo>
                    <a:pt x="981405" y="29837"/>
                  </a:lnTo>
                  <a:lnTo>
                    <a:pt x="970926" y="14328"/>
                  </a:lnTo>
                  <a:lnTo>
                    <a:pt x="955417" y="3848"/>
                  </a:lnTo>
                  <a:lnTo>
                    <a:pt x="936478" y="0"/>
                  </a:lnTo>
                  <a:close/>
                </a:path>
              </a:pathLst>
            </a:custGeom>
            <a:ln w="28452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62587" y="1225029"/>
              <a:ext cx="1853564" cy="1853564"/>
            </a:xfrm>
            <a:custGeom>
              <a:avLst/>
              <a:gdLst/>
              <a:ahLst/>
              <a:cxnLst/>
              <a:rect l="l" t="t" r="r" b="b"/>
              <a:pathLst>
                <a:path w="1853565" h="1853564">
                  <a:moveTo>
                    <a:pt x="926723" y="0"/>
                  </a:moveTo>
                  <a:lnTo>
                    <a:pt x="879006" y="1204"/>
                  </a:lnTo>
                  <a:lnTo>
                    <a:pt x="831918" y="4780"/>
                  </a:lnTo>
                  <a:lnTo>
                    <a:pt x="785518" y="10668"/>
                  </a:lnTo>
                  <a:lnTo>
                    <a:pt x="739864" y="18811"/>
                  </a:lnTo>
                  <a:lnTo>
                    <a:pt x="695013" y="29151"/>
                  </a:lnTo>
                  <a:lnTo>
                    <a:pt x="651025" y="41629"/>
                  </a:lnTo>
                  <a:lnTo>
                    <a:pt x="607956" y="56189"/>
                  </a:lnTo>
                  <a:lnTo>
                    <a:pt x="565865" y="72770"/>
                  </a:lnTo>
                  <a:lnTo>
                    <a:pt x="524810" y="91317"/>
                  </a:lnTo>
                  <a:lnTo>
                    <a:pt x="484849" y="111770"/>
                  </a:lnTo>
                  <a:lnTo>
                    <a:pt x="446041" y="134072"/>
                  </a:lnTo>
                  <a:lnTo>
                    <a:pt x="408442" y="158164"/>
                  </a:lnTo>
                  <a:lnTo>
                    <a:pt x="372112" y="183989"/>
                  </a:lnTo>
                  <a:lnTo>
                    <a:pt x="337107" y="211488"/>
                  </a:lnTo>
                  <a:lnTo>
                    <a:pt x="303488" y="240604"/>
                  </a:lnTo>
                  <a:lnTo>
                    <a:pt x="271310" y="271278"/>
                  </a:lnTo>
                  <a:lnTo>
                    <a:pt x="240633" y="303453"/>
                  </a:lnTo>
                  <a:lnTo>
                    <a:pt x="211514" y="337070"/>
                  </a:lnTo>
                  <a:lnTo>
                    <a:pt x="184012" y="372072"/>
                  </a:lnTo>
                  <a:lnTo>
                    <a:pt x="158185" y="408400"/>
                  </a:lnTo>
                  <a:lnTo>
                    <a:pt x="134090" y="445996"/>
                  </a:lnTo>
                  <a:lnTo>
                    <a:pt x="111785" y="484802"/>
                  </a:lnTo>
                  <a:lnTo>
                    <a:pt x="91330" y="524761"/>
                  </a:lnTo>
                  <a:lnTo>
                    <a:pt x="72781" y="565815"/>
                  </a:lnTo>
                  <a:lnTo>
                    <a:pt x="56197" y="607904"/>
                  </a:lnTo>
                  <a:lnTo>
                    <a:pt x="41636" y="650972"/>
                  </a:lnTo>
                  <a:lnTo>
                    <a:pt x="29155" y="694960"/>
                  </a:lnTo>
                  <a:lnTo>
                    <a:pt x="18814" y="739810"/>
                  </a:lnTo>
                  <a:lnTo>
                    <a:pt x="10670" y="785464"/>
                  </a:lnTo>
                  <a:lnTo>
                    <a:pt x="4781" y="831865"/>
                  </a:lnTo>
                  <a:lnTo>
                    <a:pt x="1266" y="878139"/>
                  </a:lnTo>
                  <a:lnTo>
                    <a:pt x="0" y="926672"/>
                  </a:lnTo>
                  <a:lnTo>
                    <a:pt x="1204" y="974391"/>
                  </a:lnTo>
                  <a:lnTo>
                    <a:pt x="4781" y="1021480"/>
                  </a:lnTo>
                  <a:lnTo>
                    <a:pt x="10670" y="1067882"/>
                  </a:lnTo>
                  <a:lnTo>
                    <a:pt x="18814" y="1113537"/>
                  </a:lnTo>
                  <a:lnTo>
                    <a:pt x="29155" y="1158389"/>
                  </a:lnTo>
                  <a:lnTo>
                    <a:pt x="41636" y="1202380"/>
                  </a:lnTo>
                  <a:lnTo>
                    <a:pt x="56197" y="1245450"/>
                  </a:lnTo>
                  <a:lnTo>
                    <a:pt x="72781" y="1287542"/>
                  </a:lnTo>
                  <a:lnTo>
                    <a:pt x="91330" y="1328598"/>
                  </a:lnTo>
                  <a:lnTo>
                    <a:pt x="111785" y="1368560"/>
                  </a:lnTo>
                  <a:lnTo>
                    <a:pt x="134090" y="1407370"/>
                  </a:lnTo>
                  <a:lnTo>
                    <a:pt x="158185" y="1444970"/>
                  </a:lnTo>
                  <a:lnTo>
                    <a:pt x="184012" y="1481302"/>
                  </a:lnTo>
                  <a:lnTo>
                    <a:pt x="211514" y="1516307"/>
                  </a:lnTo>
                  <a:lnTo>
                    <a:pt x="240633" y="1549928"/>
                  </a:lnTo>
                  <a:lnTo>
                    <a:pt x="271310" y="1582106"/>
                  </a:lnTo>
                  <a:lnTo>
                    <a:pt x="303488" y="1612785"/>
                  </a:lnTo>
                  <a:lnTo>
                    <a:pt x="337107" y="1641904"/>
                  </a:lnTo>
                  <a:lnTo>
                    <a:pt x="372112" y="1669407"/>
                  </a:lnTo>
                  <a:lnTo>
                    <a:pt x="408442" y="1695236"/>
                  </a:lnTo>
                  <a:lnTo>
                    <a:pt x="446041" y="1719331"/>
                  </a:lnTo>
                  <a:lnTo>
                    <a:pt x="484849" y="1741636"/>
                  </a:lnTo>
                  <a:lnTo>
                    <a:pt x="524810" y="1762093"/>
                  </a:lnTo>
                  <a:lnTo>
                    <a:pt x="565865" y="1780642"/>
                  </a:lnTo>
                  <a:lnTo>
                    <a:pt x="607956" y="1797227"/>
                  </a:lnTo>
                  <a:lnTo>
                    <a:pt x="651025" y="1811788"/>
                  </a:lnTo>
                  <a:lnTo>
                    <a:pt x="695013" y="1824269"/>
                  </a:lnTo>
                  <a:lnTo>
                    <a:pt x="739864" y="1834611"/>
                  </a:lnTo>
                  <a:lnTo>
                    <a:pt x="785518" y="1842755"/>
                  </a:lnTo>
                  <a:lnTo>
                    <a:pt x="831918" y="1848645"/>
                  </a:lnTo>
                  <a:lnTo>
                    <a:pt x="879006" y="1852221"/>
                  </a:lnTo>
                  <a:lnTo>
                    <a:pt x="926723" y="1853426"/>
                  </a:lnTo>
                  <a:lnTo>
                    <a:pt x="974441" y="1852221"/>
                  </a:lnTo>
                  <a:lnTo>
                    <a:pt x="1021528" y="1848645"/>
                  </a:lnTo>
                  <a:lnTo>
                    <a:pt x="1067928" y="1842755"/>
                  </a:lnTo>
                  <a:lnTo>
                    <a:pt x="1113583" y="1834611"/>
                  </a:lnTo>
                  <a:lnTo>
                    <a:pt x="1158433" y="1824269"/>
                  </a:lnTo>
                  <a:lnTo>
                    <a:pt x="1202422" y="1811788"/>
                  </a:lnTo>
                  <a:lnTo>
                    <a:pt x="1245491" y="1797227"/>
                  </a:lnTo>
                  <a:lnTo>
                    <a:pt x="1287582" y="1780642"/>
                  </a:lnTo>
                  <a:lnTo>
                    <a:pt x="1328636" y="1762093"/>
                  </a:lnTo>
                  <a:lnTo>
                    <a:pt x="1340787" y="1755873"/>
                  </a:lnTo>
                  <a:lnTo>
                    <a:pt x="926723" y="1755873"/>
                  </a:lnTo>
                  <a:lnTo>
                    <a:pt x="878192" y="1754458"/>
                  </a:lnTo>
                  <a:lnTo>
                    <a:pt x="830374" y="1750267"/>
                  </a:lnTo>
                  <a:lnTo>
                    <a:pt x="783350" y="1743379"/>
                  </a:lnTo>
                  <a:lnTo>
                    <a:pt x="737198" y="1733874"/>
                  </a:lnTo>
                  <a:lnTo>
                    <a:pt x="691998" y="1721830"/>
                  </a:lnTo>
                  <a:lnTo>
                    <a:pt x="647829" y="1707327"/>
                  </a:lnTo>
                  <a:lnTo>
                    <a:pt x="604771" y="1690444"/>
                  </a:lnTo>
                  <a:lnTo>
                    <a:pt x="562902" y="1671260"/>
                  </a:lnTo>
                  <a:lnTo>
                    <a:pt x="522303" y="1649856"/>
                  </a:lnTo>
                  <a:lnTo>
                    <a:pt x="483052" y="1626310"/>
                  </a:lnTo>
                  <a:lnTo>
                    <a:pt x="445229" y="1600702"/>
                  </a:lnTo>
                  <a:lnTo>
                    <a:pt x="408913" y="1573110"/>
                  </a:lnTo>
                  <a:lnTo>
                    <a:pt x="374183" y="1543615"/>
                  </a:lnTo>
                  <a:lnTo>
                    <a:pt x="341119" y="1512295"/>
                  </a:lnTo>
                  <a:lnTo>
                    <a:pt x="309800" y="1479230"/>
                  </a:lnTo>
                  <a:lnTo>
                    <a:pt x="280306" y="1444499"/>
                  </a:lnTo>
                  <a:lnTo>
                    <a:pt x="252715" y="1408182"/>
                  </a:lnTo>
                  <a:lnTo>
                    <a:pt x="227108" y="1370358"/>
                  </a:lnTo>
                  <a:lnTo>
                    <a:pt x="203563" y="1331106"/>
                  </a:lnTo>
                  <a:lnTo>
                    <a:pt x="182159" y="1290505"/>
                  </a:lnTo>
                  <a:lnTo>
                    <a:pt x="162976" y="1248635"/>
                  </a:lnTo>
                  <a:lnTo>
                    <a:pt x="146094" y="1205575"/>
                  </a:lnTo>
                  <a:lnTo>
                    <a:pt x="131592" y="1161405"/>
                  </a:lnTo>
                  <a:lnTo>
                    <a:pt x="119548" y="1116204"/>
                  </a:lnTo>
                  <a:lnTo>
                    <a:pt x="110043" y="1070050"/>
                  </a:lnTo>
                  <a:lnTo>
                    <a:pt x="103155" y="1023024"/>
                  </a:lnTo>
                  <a:lnTo>
                    <a:pt x="98964" y="975205"/>
                  </a:lnTo>
                  <a:lnTo>
                    <a:pt x="97549" y="926672"/>
                  </a:lnTo>
                  <a:lnTo>
                    <a:pt x="98940" y="878953"/>
                  </a:lnTo>
                  <a:lnTo>
                    <a:pt x="103155" y="830320"/>
                  </a:lnTo>
                  <a:lnTo>
                    <a:pt x="110043" y="783294"/>
                  </a:lnTo>
                  <a:lnTo>
                    <a:pt x="119548" y="737140"/>
                  </a:lnTo>
                  <a:lnTo>
                    <a:pt x="131592" y="691939"/>
                  </a:lnTo>
                  <a:lnTo>
                    <a:pt x="146094" y="647769"/>
                  </a:lnTo>
                  <a:lnTo>
                    <a:pt x="162976" y="604709"/>
                  </a:lnTo>
                  <a:lnTo>
                    <a:pt x="182159" y="562839"/>
                  </a:lnTo>
                  <a:lnTo>
                    <a:pt x="203563" y="522238"/>
                  </a:lnTo>
                  <a:lnTo>
                    <a:pt x="227108" y="482986"/>
                  </a:lnTo>
                  <a:lnTo>
                    <a:pt x="252715" y="445162"/>
                  </a:lnTo>
                  <a:lnTo>
                    <a:pt x="280306" y="408845"/>
                  </a:lnTo>
                  <a:lnTo>
                    <a:pt x="309800" y="374114"/>
                  </a:lnTo>
                  <a:lnTo>
                    <a:pt x="341119" y="341049"/>
                  </a:lnTo>
                  <a:lnTo>
                    <a:pt x="374183" y="309729"/>
                  </a:lnTo>
                  <a:lnTo>
                    <a:pt x="408913" y="280234"/>
                  </a:lnTo>
                  <a:lnTo>
                    <a:pt x="445229" y="252642"/>
                  </a:lnTo>
                  <a:lnTo>
                    <a:pt x="483052" y="227034"/>
                  </a:lnTo>
                  <a:lnTo>
                    <a:pt x="522303" y="203488"/>
                  </a:lnTo>
                  <a:lnTo>
                    <a:pt x="562902" y="182084"/>
                  </a:lnTo>
                  <a:lnTo>
                    <a:pt x="604771" y="162900"/>
                  </a:lnTo>
                  <a:lnTo>
                    <a:pt x="647829" y="146018"/>
                  </a:lnTo>
                  <a:lnTo>
                    <a:pt x="691998" y="131514"/>
                  </a:lnTo>
                  <a:lnTo>
                    <a:pt x="737198" y="119470"/>
                  </a:lnTo>
                  <a:lnTo>
                    <a:pt x="783350" y="109965"/>
                  </a:lnTo>
                  <a:lnTo>
                    <a:pt x="830374" y="103077"/>
                  </a:lnTo>
                  <a:lnTo>
                    <a:pt x="878192" y="98886"/>
                  </a:lnTo>
                  <a:lnTo>
                    <a:pt x="926723" y="97471"/>
                  </a:lnTo>
                  <a:lnTo>
                    <a:pt x="1340660" y="97471"/>
                  </a:lnTo>
                  <a:lnTo>
                    <a:pt x="1328636" y="91317"/>
                  </a:lnTo>
                  <a:lnTo>
                    <a:pt x="1287582" y="72771"/>
                  </a:lnTo>
                  <a:lnTo>
                    <a:pt x="1245491" y="56189"/>
                  </a:lnTo>
                  <a:lnTo>
                    <a:pt x="1202422" y="41630"/>
                  </a:lnTo>
                  <a:lnTo>
                    <a:pt x="1158433" y="29151"/>
                  </a:lnTo>
                  <a:lnTo>
                    <a:pt x="1113583" y="18811"/>
                  </a:lnTo>
                  <a:lnTo>
                    <a:pt x="1067928" y="10668"/>
                  </a:lnTo>
                  <a:lnTo>
                    <a:pt x="1021528" y="4780"/>
                  </a:lnTo>
                  <a:lnTo>
                    <a:pt x="974441" y="1204"/>
                  </a:lnTo>
                  <a:lnTo>
                    <a:pt x="926723" y="0"/>
                  </a:lnTo>
                  <a:close/>
                </a:path>
                <a:path w="1853565" h="1853564">
                  <a:moveTo>
                    <a:pt x="1340660" y="97471"/>
                  </a:moveTo>
                  <a:lnTo>
                    <a:pt x="926723" y="97471"/>
                  </a:lnTo>
                  <a:lnTo>
                    <a:pt x="975255" y="98886"/>
                  </a:lnTo>
                  <a:lnTo>
                    <a:pt x="1023072" y="103077"/>
                  </a:lnTo>
                  <a:lnTo>
                    <a:pt x="1070097" y="109965"/>
                  </a:lnTo>
                  <a:lnTo>
                    <a:pt x="1116249" y="119470"/>
                  </a:lnTo>
                  <a:lnTo>
                    <a:pt x="1161449" y="131515"/>
                  </a:lnTo>
                  <a:lnTo>
                    <a:pt x="1205618" y="146018"/>
                  </a:lnTo>
                  <a:lnTo>
                    <a:pt x="1248676" y="162900"/>
                  </a:lnTo>
                  <a:lnTo>
                    <a:pt x="1290544" y="182084"/>
                  </a:lnTo>
                  <a:lnTo>
                    <a:pt x="1331144" y="203488"/>
                  </a:lnTo>
                  <a:lnTo>
                    <a:pt x="1370395" y="227034"/>
                  </a:lnTo>
                  <a:lnTo>
                    <a:pt x="1408218" y="252642"/>
                  </a:lnTo>
                  <a:lnTo>
                    <a:pt x="1444534" y="280234"/>
                  </a:lnTo>
                  <a:lnTo>
                    <a:pt x="1479263" y="309729"/>
                  </a:lnTo>
                  <a:lnTo>
                    <a:pt x="1512327" y="341049"/>
                  </a:lnTo>
                  <a:lnTo>
                    <a:pt x="1543646" y="374114"/>
                  </a:lnTo>
                  <a:lnTo>
                    <a:pt x="1573140" y="408845"/>
                  </a:lnTo>
                  <a:lnTo>
                    <a:pt x="1600731" y="445162"/>
                  </a:lnTo>
                  <a:lnTo>
                    <a:pt x="1626339" y="482986"/>
                  </a:lnTo>
                  <a:lnTo>
                    <a:pt x="1649884" y="522238"/>
                  </a:lnTo>
                  <a:lnTo>
                    <a:pt x="1671288" y="562839"/>
                  </a:lnTo>
                  <a:lnTo>
                    <a:pt x="1690470" y="604709"/>
                  </a:lnTo>
                  <a:lnTo>
                    <a:pt x="1707352" y="647769"/>
                  </a:lnTo>
                  <a:lnTo>
                    <a:pt x="1721855" y="691939"/>
                  </a:lnTo>
                  <a:lnTo>
                    <a:pt x="1733899" y="737141"/>
                  </a:lnTo>
                  <a:lnTo>
                    <a:pt x="1743404" y="783294"/>
                  </a:lnTo>
                  <a:lnTo>
                    <a:pt x="1750292" y="830320"/>
                  </a:lnTo>
                  <a:lnTo>
                    <a:pt x="1754483" y="878139"/>
                  </a:lnTo>
                  <a:lnTo>
                    <a:pt x="1755897" y="926672"/>
                  </a:lnTo>
                  <a:lnTo>
                    <a:pt x="1754506" y="974391"/>
                  </a:lnTo>
                  <a:lnTo>
                    <a:pt x="1750292" y="1023024"/>
                  </a:lnTo>
                  <a:lnTo>
                    <a:pt x="1743404" y="1070050"/>
                  </a:lnTo>
                  <a:lnTo>
                    <a:pt x="1733899" y="1116204"/>
                  </a:lnTo>
                  <a:lnTo>
                    <a:pt x="1721855" y="1161405"/>
                  </a:lnTo>
                  <a:lnTo>
                    <a:pt x="1707352" y="1205576"/>
                  </a:lnTo>
                  <a:lnTo>
                    <a:pt x="1690470" y="1248635"/>
                  </a:lnTo>
                  <a:lnTo>
                    <a:pt x="1671288" y="1290505"/>
                  </a:lnTo>
                  <a:lnTo>
                    <a:pt x="1649884" y="1331106"/>
                  </a:lnTo>
                  <a:lnTo>
                    <a:pt x="1626339" y="1370358"/>
                  </a:lnTo>
                  <a:lnTo>
                    <a:pt x="1600731" y="1408182"/>
                  </a:lnTo>
                  <a:lnTo>
                    <a:pt x="1573140" y="1444500"/>
                  </a:lnTo>
                  <a:lnTo>
                    <a:pt x="1543646" y="1479230"/>
                  </a:lnTo>
                  <a:lnTo>
                    <a:pt x="1512327" y="1512295"/>
                  </a:lnTo>
                  <a:lnTo>
                    <a:pt x="1479263" y="1543615"/>
                  </a:lnTo>
                  <a:lnTo>
                    <a:pt x="1444534" y="1573110"/>
                  </a:lnTo>
                  <a:lnTo>
                    <a:pt x="1408218" y="1600702"/>
                  </a:lnTo>
                  <a:lnTo>
                    <a:pt x="1370395" y="1626310"/>
                  </a:lnTo>
                  <a:lnTo>
                    <a:pt x="1331144" y="1649856"/>
                  </a:lnTo>
                  <a:lnTo>
                    <a:pt x="1290544" y="1671261"/>
                  </a:lnTo>
                  <a:lnTo>
                    <a:pt x="1248676" y="1690444"/>
                  </a:lnTo>
                  <a:lnTo>
                    <a:pt x="1205618" y="1707327"/>
                  </a:lnTo>
                  <a:lnTo>
                    <a:pt x="1161449" y="1721830"/>
                  </a:lnTo>
                  <a:lnTo>
                    <a:pt x="1116249" y="1733874"/>
                  </a:lnTo>
                  <a:lnTo>
                    <a:pt x="1070097" y="1743379"/>
                  </a:lnTo>
                  <a:lnTo>
                    <a:pt x="1023072" y="1750267"/>
                  </a:lnTo>
                  <a:lnTo>
                    <a:pt x="975255" y="1754458"/>
                  </a:lnTo>
                  <a:lnTo>
                    <a:pt x="926723" y="1755873"/>
                  </a:lnTo>
                  <a:lnTo>
                    <a:pt x="1340787" y="1755873"/>
                  </a:lnTo>
                  <a:lnTo>
                    <a:pt x="1407406" y="1719331"/>
                  </a:lnTo>
                  <a:lnTo>
                    <a:pt x="1445005" y="1695236"/>
                  </a:lnTo>
                  <a:lnTo>
                    <a:pt x="1481335" y="1669407"/>
                  </a:lnTo>
                  <a:lnTo>
                    <a:pt x="1516339" y="1641904"/>
                  </a:lnTo>
                  <a:lnTo>
                    <a:pt x="1549959" y="1612785"/>
                  </a:lnTo>
                  <a:lnTo>
                    <a:pt x="1582136" y="1582107"/>
                  </a:lnTo>
                  <a:lnTo>
                    <a:pt x="1612814" y="1549928"/>
                  </a:lnTo>
                  <a:lnTo>
                    <a:pt x="1641932" y="1516307"/>
                  </a:lnTo>
                  <a:lnTo>
                    <a:pt x="1669434" y="1481302"/>
                  </a:lnTo>
                  <a:lnTo>
                    <a:pt x="1695262" y="1444970"/>
                  </a:lnTo>
                  <a:lnTo>
                    <a:pt x="1719357" y="1407371"/>
                  </a:lnTo>
                  <a:lnTo>
                    <a:pt x="1741661" y="1368561"/>
                  </a:lnTo>
                  <a:lnTo>
                    <a:pt x="1762117" y="1328598"/>
                  </a:lnTo>
                  <a:lnTo>
                    <a:pt x="1780666" y="1287542"/>
                  </a:lnTo>
                  <a:lnTo>
                    <a:pt x="1797250" y="1245450"/>
                  </a:lnTo>
                  <a:lnTo>
                    <a:pt x="1811811" y="1202380"/>
                  </a:lnTo>
                  <a:lnTo>
                    <a:pt x="1824291" y="1158390"/>
                  </a:lnTo>
                  <a:lnTo>
                    <a:pt x="1834632" y="1113538"/>
                  </a:lnTo>
                  <a:lnTo>
                    <a:pt x="1842777" y="1067882"/>
                  </a:lnTo>
                  <a:lnTo>
                    <a:pt x="1848666" y="1021480"/>
                  </a:lnTo>
                  <a:lnTo>
                    <a:pt x="1852180" y="975205"/>
                  </a:lnTo>
                  <a:lnTo>
                    <a:pt x="1852242" y="974391"/>
                  </a:lnTo>
                  <a:lnTo>
                    <a:pt x="1853447" y="926672"/>
                  </a:lnTo>
                  <a:lnTo>
                    <a:pt x="1852242" y="878954"/>
                  </a:lnTo>
                  <a:lnTo>
                    <a:pt x="1848666" y="831865"/>
                  </a:lnTo>
                  <a:lnTo>
                    <a:pt x="1842777" y="785464"/>
                  </a:lnTo>
                  <a:lnTo>
                    <a:pt x="1834632" y="739810"/>
                  </a:lnTo>
                  <a:lnTo>
                    <a:pt x="1824291" y="694960"/>
                  </a:lnTo>
                  <a:lnTo>
                    <a:pt x="1811811" y="650972"/>
                  </a:lnTo>
                  <a:lnTo>
                    <a:pt x="1797250" y="607904"/>
                  </a:lnTo>
                  <a:lnTo>
                    <a:pt x="1780666" y="565815"/>
                  </a:lnTo>
                  <a:lnTo>
                    <a:pt x="1762117" y="524762"/>
                  </a:lnTo>
                  <a:lnTo>
                    <a:pt x="1741661" y="484803"/>
                  </a:lnTo>
                  <a:lnTo>
                    <a:pt x="1719357" y="445996"/>
                  </a:lnTo>
                  <a:lnTo>
                    <a:pt x="1695262" y="408400"/>
                  </a:lnTo>
                  <a:lnTo>
                    <a:pt x="1669434" y="372072"/>
                  </a:lnTo>
                  <a:lnTo>
                    <a:pt x="1641932" y="337070"/>
                  </a:lnTo>
                  <a:lnTo>
                    <a:pt x="1612814" y="303453"/>
                  </a:lnTo>
                  <a:lnTo>
                    <a:pt x="1582136" y="271278"/>
                  </a:lnTo>
                  <a:lnTo>
                    <a:pt x="1549959" y="240604"/>
                  </a:lnTo>
                  <a:lnTo>
                    <a:pt x="1516339" y="211488"/>
                  </a:lnTo>
                  <a:lnTo>
                    <a:pt x="1481335" y="183989"/>
                  </a:lnTo>
                  <a:lnTo>
                    <a:pt x="1445005" y="158164"/>
                  </a:lnTo>
                  <a:lnTo>
                    <a:pt x="1407406" y="134072"/>
                  </a:lnTo>
                  <a:lnTo>
                    <a:pt x="1368597" y="111770"/>
                  </a:lnTo>
                  <a:lnTo>
                    <a:pt x="1340660" y="97471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62587" y="1225029"/>
              <a:ext cx="1853564" cy="1853564"/>
            </a:xfrm>
            <a:custGeom>
              <a:avLst/>
              <a:gdLst/>
              <a:ahLst/>
              <a:cxnLst/>
              <a:rect l="l" t="t" r="r" b="b"/>
              <a:pathLst>
                <a:path w="1853565" h="1853564">
                  <a:moveTo>
                    <a:pt x="926723" y="97471"/>
                  </a:moveTo>
                  <a:lnTo>
                    <a:pt x="975255" y="98886"/>
                  </a:lnTo>
                  <a:lnTo>
                    <a:pt x="1023072" y="103077"/>
                  </a:lnTo>
                  <a:lnTo>
                    <a:pt x="1070097" y="109965"/>
                  </a:lnTo>
                  <a:lnTo>
                    <a:pt x="1116249" y="119470"/>
                  </a:lnTo>
                  <a:lnTo>
                    <a:pt x="1161449" y="131515"/>
                  </a:lnTo>
                  <a:lnTo>
                    <a:pt x="1205618" y="146018"/>
                  </a:lnTo>
                  <a:lnTo>
                    <a:pt x="1248676" y="162900"/>
                  </a:lnTo>
                  <a:lnTo>
                    <a:pt x="1290544" y="182084"/>
                  </a:lnTo>
                  <a:lnTo>
                    <a:pt x="1331144" y="203488"/>
                  </a:lnTo>
                  <a:lnTo>
                    <a:pt x="1370395" y="227034"/>
                  </a:lnTo>
                  <a:lnTo>
                    <a:pt x="1408218" y="252642"/>
                  </a:lnTo>
                  <a:lnTo>
                    <a:pt x="1444534" y="280234"/>
                  </a:lnTo>
                  <a:lnTo>
                    <a:pt x="1479264" y="309729"/>
                  </a:lnTo>
                  <a:lnTo>
                    <a:pt x="1512327" y="341049"/>
                  </a:lnTo>
                  <a:lnTo>
                    <a:pt x="1543646" y="374114"/>
                  </a:lnTo>
                  <a:lnTo>
                    <a:pt x="1573140" y="408845"/>
                  </a:lnTo>
                  <a:lnTo>
                    <a:pt x="1600731" y="445162"/>
                  </a:lnTo>
                  <a:lnTo>
                    <a:pt x="1626339" y="482986"/>
                  </a:lnTo>
                  <a:lnTo>
                    <a:pt x="1649884" y="522238"/>
                  </a:lnTo>
                  <a:lnTo>
                    <a:pt x="1671288" y="562839"/>
                  </a:lnTo>
                  <a:lnTo>
                    <a:pt x="1690470" y="604709"/>
                  </a:lnTo>
                  <a:lnTo>
                    <a:pt x="1707352" y="647769"/>
                  </a:lnTo>
                  <a:lnTo>
                    <a:pt x="1721855" y="691939"/>
                  </a:lnTo>
                  <a:lnTo>
                    <a:pt x="1733899" y="737141"/>
                  </a:lnTo>
                  <a:lnTo>
                    <a:pt x="1743404" y="783294"/>
                  </a:lnTo>
                  <a:lnTo>
                    <a:pt x="1750292" y="830320"/>
                  </a:lnTo>
                  <a:lnTo>
                    <a:pt x="1754483" y="878139"/>
                  </a:lnTo>
                  <a:lnTo>
                    <a:pt x="1755897" y="926672"/>
                  </a:lnTo>
                  <a:lnTo>
                    <a:pt x="1754483" y="975205"/>
                  </a:lnTo>
                  <a:lnTo>
                    <a:pt x="1750292" y="1023024"/>
                  </a:lnTo>
                  <a:lnTo>
                    <a:pt x="1743404" y="1070050"/>
                  </a:lnTo>
                  <a:lnTo>
                    <a:pt x="1733899" y="1116204"/>
                  </a:lnTo>
                  <a:lnTo>
                    <a:pt x="1721855" y="1161405"/>
                  </a:lnTo>
                  <a:lnTo>
                    <a:pt x="1707352" y="1205576"/>
                  </a:lnTo>
                  <a:lnTo>
                    <a:pt x="1690470" y="1248635"/>
                  </a:lnTo>
                  <a:lnTo>
                    <a:pt x="1671288" y="1290505"/>
                  </a:lnTo>
                  <a:lnTo>
                    <a:pt x="1649884" y="1331106"/>
                  </a:lnTo>
                  <a:lnTo>
                    <a:pt x="1626339" y="1370358"/>
                  </a:lnTo>
                  <a:lnTo>
                    <a:pt x="1600731" y="1408182"/>
                  </a:lnTo>
                  <a:lnTo>
                    <a:pt x="1573140" y="1444500"/>
                  </a:lnTo>
                  <a:lnTo>
                    <a:pt x="1543646" y="1479230"/>
                  </a:lnTo>
                  <a:lnTo>
                    <a:pt x="1512327" y="1512295"/>
                  </a:lnTo>
                  <a:lnTo>
                    <a:pt x="1479264" y="1543615"/>
                  </a:lnTo>
                  <a:lnTo>
                    <a:pt x="1444534" y="1573110"/>
                  </a:lnTo>
                  <a:lnTo>
                    <a:pt x="1408218" y="1600702"/>
                  </a:lnTo>
                  <a:lnTo>
                    <a:pt x="1370395" y="1626310"/>
                  </a:lnTo>
                  <a:lnTo>
                    <a:pt x="1331144" y="1649856"/>
                  </a:lnTo>
                  <a:lnTo>
                    <a:pt x="1290544" y="1671261"/>
                  </a:lnTo>
                  <a:lnTo>
                    <a:pt x="1248676" y="1690444"/>
                  </a:lnTo>
                  <a:lnTo>
                    <a:pt x="1205618" y="1707327"/>
                  </a:lnTo>
                  <a:lnTo>
                    <a:pt x="1161449" y="1721830"/>
                  </a:lnTo>
                  <a:lnTo>
                    <a:pt x="1116249" y="1733874"/>
                  </a:lnTo>
                  <a:lnTo>
                    <a:pt x="1070097" y="1743379"/>
                  </a:lnTo>
                  <a:lnTo>
                    <a:pt x="1023072" y="1750267"/>
                  </a:lnTo>
                  <a:lnTo>
                    <a:pt x="975255" y="1754458"/>
                  </a:lnTo>
                  <a:lnTo>
                    <a:pt x="926723" y="1755873"/>
                  </a:lnTo>
                  <a:lnTo>
                    <a:pt x="878192" y="1754458"/>
                  </a:lnTo>
                  <a:lnTo>
                    <a:pt x="830374" y="1750267"/>
                  </a:lnTo>
                  <a:lnTo>
                    <a:pt x="783350" y="1743379"/>
                  </a:lnTo>
                  <a:lnTo>
                    <a:pt x="737198" y="1733874"/>
                  </a:lnTo>
                  <a:lnTo>
                    <a:pt x="691998" y="1721830"/>
                  </a:lnTo>
                  <a:lnTo>
                    <a:pt x="647829" y="1707326"/>
                  </a:lnTo>
                  <a:lnTo>
                    <a:pt x="604771" y="1690444"/>
                  </a:lnTo>
                  <a:lnTo>
                    <a:pt x="562902" y="1671260"/>
                  </a:lnTo>
                  <a:lnTo>
                    <a:pt x="522303" y="1649856"/>
                  </a:lnTo>
                  <a:lnTo>
                    <a:pt x="483052" y="1626310"/>
                  </a:lnTo>
                  <a:lnTo>
                    <a:pt x="445229" y="1600702"/>
                  </a:lnTo>
                  <a:lnTo>
                    <a:pt x="408913" y="1573110"/>
                  </a:lnTo>
                  <a:lnTo>
                    <a:pt x="374183" y="1543615"/>
                  </a:lnTo>
                  <a:lnTo>
                    <a:pt x="341119" y="1512295"/>
                  </a:lnTo>
                  <a:lnTo>
                    <a:pt x="309800" y="1479230"/>
                  </a:lnTo>
                  <a:lnTo>
                    <a:pt x="280306" y="1444499"/>
                  </a:lnTo>
                  <a:lnTo>
                    <a:pt x="252715" y="1408182"/>
                  </a:lnTo>
                  <a:lnTo>
                    <a:pt x="227108" y="1370358"/>
                  </a:lnTo>
                  <a:lnTo>
                    <a:pt x="203563" y="1331106"/>
                  </a:lnTo>
                  <a:lnTo>
                    <a:pt x="182159" y="1290505"/>
                  </a:lnTo>
                  <a:lnTo>
                    <a:pt x="162976" y="1248635"/>
                  </a:lnTo>
                  <a:lnTo>
                    <a:pt x="146094" y="1205575"/>
                  </a:lnTo>
                  <a:lnTo>
                    <a:pt x="131592" y="1161405"/>
                  </a:lnTo>
                  <a:lnTo>
                    <a:pt x="119548" y="1116204"/>
                  </a:lnTo>
                  <a:lnTo>
                    <a:pt x="110043" y="1070050"/>
                  </a:lnTo>
                  <a:lnTo>
                    <a:pt x="103155" y="1023024"/>
                  </a:lnTo>
                  <a:lnTo>
                    <a:pt x="98964" y="975205"/>
                  </a:lnTo>
                  <a:lnTo>
                    <a:pt x="97549" y="926672"/>
                  </a:lnTo>
                  <a:lnTo>
                    <a:pt x="98964" y="878139"/>
                  </a:lnTo>
                  <a:lnTo>
                    <a:pt x="103155" y="830320"/>
                  </a:lnTo>
                  <a:lnTo>
                    <a:pt x="110043" y="783294"/>
                  </a:lnTo>
                  <a:lnTo>
                    <a:pt x="119548" y="737140"/>
                  </a:lnTo>
                  <a:lnTo>
                    <a:pt x="131592" y="691939"/>
                  </a:lnTo>
                  <a:lnTo>
                    <a:pt x="146094" y="647769"/>
                  </a:lnTo>
                  <a:lnTo>
                    <a:pt x="162976" y="604709"/>
                  </a:lnTo>
                  <a:lnTo>
                    <a:pt x="182159" y="562839"/>
                  </a:lnTo>
                  <a:lnTo>
                    <a:pt x="203563" y="522238"/>
                  </a:lnTo>
                  <a:lnTo>
                    <a:pt x="227108" y="482986"/>
                  </a:lnTo>
                  <a:lnTo>
                    <a:pt x="252715" y="445162"/>
                  </a:lnTo>
                  <a:lnTo>
                    <a:pt x="280306" y="408845"/>
                  </a:lnTo>
                  <a:lnTo>
                    <a:pt x="309800" y="374114"/>
                  </a:lnTo>
                  <a:lnTo>
                    <a:pt x="341119" y="341049"/>
                  </a:lnTo>
                  <a:lnTo>
                    <a:pt x="374183" y="309729"/>
                  </a:lnTo>
                  <a:lnTo>
                    <a:pt x="408913" y="280234"/>
                  </a:lnTo>
                  <a:lnTo>
                    <a:pt x="445229" y="252642"/>
                  </a:lnTo>
                  <a:lnTo>
                    <a:pt x="483052" y="227034"/>
                  </a:lnTo>
                  <a:lnTo>
                    <a:pt x="522303" y="203488"/>
                  </a:lnTo>
                  <a:lnTo>
                    <a:pt x="562902" y="182084"/>
                  </a:lnTo>
                  <a:lnTo>
                    <a:pt x="604771" y="162900"/>
                  </a:lnTo>
                  <a:lnTo>
                    <a:pt x="647829" y="146018"/>
                  </a:lnTo>
                  <a:lnTo>
                    <a:pt x="691998" y="131514"/>
                  </a:lnTo>
                  <a:lnTo>
                    <a:pt x="737198" y="119470"/>
                  </a:lnTo>
                  <a:lnTo>
                    <a:pt x="783350" y="109965"/>
                  </a:lnTo>
                  <a:lnTo>
                    <a:pt x="830374" y="103077"/>
                  </a:lnTo>
                  <a:lnTo>
                    <a:pt x="878192" y="98886"/>
                  </a:lnTo>
                  <a:lnTo>
                    <a:pt x="926723" y="97471"/>
                  </a:lnTo>
                </a:path>
                <a:path w="1853565" h="1853564">
                  <a:moveTo>
                    <a:pt x="926723" y="0"/>
                  </a:moveTo>
                  <a:lnTo>
                    <a:pt x="879006" y="1204"/>
                  </a:lnTo>
                  <a:lnTo>
                    <a:pt x="831918" y="4780"/>
                  </a:lnTo>
                  <a:lnTo>
                    <a:pt x="785518" y="10668"/>
                  </a:lnTo>
                  <a:lnTo>
                    <a:pt x="739864" y="18811"/>
                  </a:lnTo>
                  <a:lnTo>
                    <a:pt x="695013" y="29151"/>
                  </a:lnTo>
                  <a:lnTo>
                    <a:pt x="651025" y="41629"/>
                  </a:lnTo>
                  <a:lnTo>
                    <a:pt x="607956" y="56189"/>
                  </a:lnTo>
                  <a:lnTo>
                    <a:pt x="565865" y="72770"/>
                  </a:lnTo>
                  <a:lnTo>
                    <a:pt x="524810" y="91317"/>
                  </a:lnTo>
                  <a:lnTo>
                    <a:pt x="484849" y="111770"/>
                  </a:lnTo>
                  <a:lnTo>
                    <a:pt x="446041" y="134072"/>
                  </a:lnTo>
                  <a:lnTo>
                    <a:pt x="408442" y="158164"/>
                  </a:lnTo>
                  <a:lnTo>
                    <a:pt x="372112" y="183989"/>
                  </a:lnTo>
                  <a:lnTo>
                    <a:pt x="337107" y="211488"/>
                  </a:lnTo>
                  <a:lnTo>
                    <a:pt x="303488" y="240604"/>
                  </a:lnTo>
                  <a:lnTo>
                    <a:pt x="271310" y="271278"/>
                  </a:lnTo>
                  <a:lnTo>
                    <a:pt x="240633" y="303453"/>
                  </a:lnTo>
                  <a:lnTo>
                    <a:pt x="211514" y="337070"/>
                  </a:lnTo>
                  <a:lnTo>
                    <a:pt x="184012" y="372072"/>
                  </a:lnTo>
                  <a:lnTo>
                    <a:pt x="158185" y="408400"/>
                  </a:lnTo>
                  <a:lnTo>
                    <a:pt x="134090" y="445996"/>
                  </a:lnTo>
                  <a:lnTo>
                    <a:pt x="111785" y="484802"/>
                  </a:lnTo>
                  <a:lnTo>
                    <a:pt x="91330" y="524761"/>
                  </a:lnTo>
                  <a:lnTo>
                    <a:pt x="72781" y="565815"/>
                  </a:lnTo>
                  <a:lnTo>
                    <a:pt x="56197" y="607904"/>
                  </a:lnTo>
                  <a:lnTo>
                    <a:pt x="41636" y="650972"/>
                  </a:lnTo>
                  <a:lnTo>
                    <a:pt x="29155" y="694960"/>
                  </a:lnTo>
                  <a:lnTo>
                    <a:pt x="18814" y="739810"/>
                  </a:lnTo>
                  <a:lnTo>
                    <a:pt x="10670" y="785464"/>
                  </a:lnTo>
                  <a:lnTo>
                    <a:pt x="4781" y="831865"/>
                  </a:lnTo>
                  <a:lnTo>
                    <a:pt x="1204" y="878953"/>
                  </a:lnTo>
                  <a:lnTo>
                    <a:pt x="0" y="926672"/>
                  </a:lnTo>
                  <a:lnTo>
                    <a:pt x="1204" y="974391"/>
                  </a:lnTo>
                  <a:lnTo>
                    <a:pt x="4781" y="1021480"/>
                  </a:lnTo>
                  <a:lnTo>
                    <a:pt x="10670" y="1067882"/>
                  </a:lnTo>
                  <a:lnTo>
                    <a:pt x="18814" y="1113537"/>
                  </a:lnTo>
                  <a:lnTo>
                    <a:pt x="29155" y="1158389"/>
                  </a:lnTo>
                  <a:lnTo>
                    <a:pt x="41636" y="1202379"/>
                  </a:lnTo>
                  <a:lnTo>
                    <a:pt x="56197" y="1245450"/>
                  </a:lnTo>
                  <a:lnTo>
                    <a:pt x="72781" y="1287542"/>
                  </a:lnTo>
                  <a:lnTo>
                    <a:pt x="91330" y="1328598"/>
                  </a:lnTo>
                  <a:lnTo>
                    <a:pt x="111785" y="1368560"/>
                  </a:lnTo>
                  <a:lnTo>
                    <a:pt x="134090" y="1407370"/>
                  </a:lnTo>
                  <a:lnTo>
                    <a:pt x="158185" y="1444970"/>
                  </a:lnTo>
                  <a:lnTo>
                    <a:pt x="184012" y="1481302"/>
                  </a:lnTo>
                  <a:lnTo>
                    <a:pt x="211514" y="1516307"/>
                  </a:lnTo>
                  <a:lnTo>
                    <a:pt x="240633" y="1549928"/>
                  </a:lnTo>
                  <a:lnTo>
                    <a:pt x="271310" y="1582106"/>
                  </a:lnTo>
                  <a:lnTo>
                    <a:pt x="303488" y="1612784"/>
                  </a:lnTo>
                  <a:lnTo>
                    <a:pt x="337107" y="1641904"/>
                  </a:lnTo>
                  <a:lnTo>
                    <a:pt x="372112" y="1669407"/>
                  </a:lnTo>
                  <a:lnTo>
                    <a:pt x="408442" y="1695236"/>
                  </a:lnTo>
                  <a:lnTo>
                    <a:pt x="446041" y="1719331"/>
                  </a:lnTo>
                  <a:lnTo>
                    <a:pt x="484849" y="1741636"/>
                  </a:lnTo>
                  <a:lnTo>
                    <a:pt x="524810" y="1762093"/>
                  </a:lnTo>
                  <a:lnTo>
                    <a:pt x="565865" y="1780642"/>
                  </a:lnTo>
                  <a:lnTo>
                    <a:pt x="607956" y="1797227"/>
                  </a:lnTo>
                  <a:lnTo>
                    <a:pt x="651025" y="1811788"/>
                  </a:lnTo>
                  <a:lnTo>
                    <a:pt x="695013" y="1824269"/>
                  </a:lnTo>
                  <a:lnTo>
                    <a:pt x="739864" y="1834611"/>
                  </a:lnTo>
                  <a:lnTo>
                    <a:pt x="785518" y="1842755"/>
                  </a:lnTo>
                  <a:lnTo>
                    <a:pt x="831918" y="1848645"/>
                  </a:lnTo>
                  <a:lnTo>
                    <a:pt x="879006" y="1852221"/>
                  </a:lnTo>
                  <a:lnTo>
                    <a:pt x="926723" y="1853426"/>
                  </a:lnTo>
                  <a:lnTo>
                    <a:pt x="974441" y="1852221"/>
                  </a:lnTo>
                  <a:lnTo>
                    <a:pt x="1021528" y="1848645"/>
                  </a:lnTo>
                  <a:lnTo>
                    <a:pt x="1067928" y="1842755"/>
                  </a:lnTo>
                  <a:lnTo>
                    <a:pt x="1113583" y="1834611"/>
                  </a:lnTo>
                  <a:lnTo>
                    <a:pt x="1158433" y="1824269"/>
                  </a:lnTo>
                  <a:lnTo>
                    <a:pt x="1202422" y="1811788"/>
                  </a:lnTo>
                  <a:lnTo>
                    <a:pt x="1245491" y="1797227"/>
                  </a:lnTo>
                  <a:lnTo>
                    <a:pt x="1287582" y="1780642"/>
                  </a:lnTo>
                  <a:lnTo>
                    <a:pt x="1328636" y="1762093"/>
                  </a:lnTo>
                  <a:lnTo>
                    <a:pt x="1368597" y="1741636"/>
                  </a:lnTo>
                  <a:lnTo>
                    <a:pt x="1407406" y="1719331"/>
                  </a:lnTo>
                  <a:lnTo>
                    <a:pt x="1445005" y="1695236"/>
                  </a:lnTo>
                  <a:lnTo>
                    <a:pt x="1481335" y="1669407"/>
                  </a:lnTo>
                  <a:lnTo>
                    <a:pt x="1516339" y="1641904"/>
                  </a:lnTo>
                  <a:lnTo>
                    <a:pt x="1549959" y="1612785"/>
                  </a:lnTo>
                  <a:lnTo>
                    <a:pt x="1582136" y="1582107"/>
                  </a:lnTo>
                  <a:lnTo>
                    <a:pt x="1612814" y="1549928"/>
                  </a:lnTo>
                  <a:lnTo>
                    <a:pt x="1641932" y="1516307"/>
                  </a:lnTo>
                  <a:lnTo>
                    <a:pt x="1669434" y="1481302"/>
                  </a:lnTo>
                  <a:lnTo>
                    <a:pt x="1695262" y="1444970"/>
                  </a:lnTo>
                  <a:lnTo>
                    <a:pt x="1719357" y="1407370"/>
                  </a:lnTo>
                  <a:lnTo>
                    <a:pt x="1741661" y="1368560"/>
                  </a:lnTo>
                  <a:lnTo>
                    <a:pt x="1762117" y="1328598"/>
                  </a:lnTo>
                  <a:lnTo>
                    <a:pt x="1780666" y="1287542"/>
                  </a:lnTo>
                  <a:lnTo>
                    <a:pt x="1797250" y="1245450"/>
                  </a:lnTo>
                  <a:lnTo>
                    <a:pt x="1811811" y="1202380"/>
                  </a:lnTo>
                  <a:lnTo>
                    <a:pt x="1824291" y="1158390"/>
                  </a:lnTo>
                  <a:lnTo>
                    <a:pt x="1834633" y="1113538"/>
                  </a:lnTo>
                  <a:lnTo>
                    <a:pt x="1842777" y="1067882"/>
                  </a:lnTo>
                  <a:lnTo>
                    <a:pt x="1848666" y="1021480"/>
                  </a:lnTo>
                  <a:lnTo>
                    <a:pt x="1852242" y="974391"/>
                  </a:lnTo>
                  <a:lnTo>
                    <a:pt x="1853447" y="926672"/>
                  </a:lnTo>
                  <a:lnTo>
                    <a:pt x="1852242" y="878953"/>
                  </a:lnTo>
                  <a:lnTo>
                    <a:pt x="1848666" y="831865"/>
                  </a:lnTo>
                  <a:lnTo>
                    <a:pt x="1842777" y="785464"/>
                  </a:lnTo>
                  <a:lnTo>
                    <a:pt x="1834633" y="739810"/>
                  </a:lnTo>
                  <a:lnTo>
                    <a:pt x="1824291" y="694960"/>
                  </a:lnTo>
                  <a:lnTo>
                    <a:pt x="1811811" y="650972"/>
                  </a:lnTo>
                  <a:lnTo>
                    <a:pt x="1797250" y="607904"/>
                  </a:lnTo>
                  <a:lnTo>
                    <a:pt x="1780666" y="565815"/>
                  </a:lnTo>
                  <a:lnTo>
                    <a:pt x="1762117" y="524762"/>
                  </a:lnTo>
                  <a:lnTo>
                    <a:pt x="1741661" y="484803"/>
                  </a:lnTo>
                  <a:lnTo>
                    <a:pt x="1719357" y="445996"/>
                  </a:lnTo>
                  <a:lnTo>
                    <a:pt x="1695262" y="408400"/>
                  </a:lnTo>
                  <a:lnTo>
                    <a:pt x="1669434" y="372072"/>
                  </a:lnTo>
                  <a:lnTo>
                    <a:pt x="1641932" y="337070"/>
                  </a:lnTo>
                  <a:lnTo>
                    <a:pt x="1612814" y="303453"/>
                  </a:lnTo>
                  <a:lnTo>
                    <a:pt x="1582136" y="271278"/>
                  </a:lnTo>
                  <a:lnTo>
                    <a:pt x="1549959" y="240604"/>
                  </a:lnTo>
                  <a:lnTo>
                    <a:pt x="1516339" y="211488"/>
                  </a:lnTo>
                  <a:lnTo>
                    <a:pt x="1481335" y="183989"/>
                  </a:lnTo>
                  <a:lnTo>
                    <a:pt x="1445005" y="158164"/>
                  </a:lnTo>
                  <a:lnTo>
                    <a:pt x="1407406" y="134072"/>
                  </a:lnTo>
                  <a:lnTo>
                    <a:pt x="1368597" y="111770"/>
                  </a:lnTo>
                  <a:lnTo>
                    <a:pt x="1328636" y="91317"/>
                  </a:lnTo>
                  <a:lnTo>
                    <a:pt x="1287582" y="72771"/>
                  </a:lnTo>
                  <a:lnTo>
                    <a:pt x="1245491" y="56189"/>
                  </a:lnTo>
                  <a:lnTo>
                    <a:pt x="1202422" y="41630"/>
                  </a:lnTo>
                  <a:lnTo>
                    <a:pt x="1158433" y="29151"/>
                  </a:lnTo>
                  <a:lnTo>
                    <a:pt x="1113583" y="18811"/>
                  </a:lnTo>
                  <a:lnTo>
                    <a:pt x="1067928" y="10668"/>
                  </a:lnTo>
                  <a:lnTo>
                    <a:pt x="1021528" y="4780"/>
                  </a:lnTo>
                  <a:lnTo>
                    <a:pt x="974441" y="1204"/>
                  </a:lnTo>
                  <a:lnTo>
                    <a:pt x="926723" y="0"/>
                  </a:lnTo>
                  <a:close/>
                </a:path>
              </a:pathLst>
            </a:custGeom>
            <a:ln w="28452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76729" y="4460748"/>
              <a:ext cx="8642985" cy="0"/>
            </a:xfrm>
            <a:custGeom>
              <a:avLst/>
              <a:gdLst/>
              <a:ahLst/>
              <a:cxnLst/>
              <a:rect l="l" t="t" r="r" b="b"/>
              <a:pathLst>
                <a:path w="8642985">
                  <a:moveTo>
                    <a:pt x="0" y="0"/>
                  </a:moveTo>
                  <a:lnTo>
                    <a:pt x="8642985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126482"/>
              <a:ext cx="12191999" cy="7315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6128410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6082" y="1266825"/>
            <a:ext cx="32581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rgbClr val="FFFFFF"/>
                </a:solidFill>
              </a:rPr>
              <a:t>OBJECTIVE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524000" y="242150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0952" y="2758439"/>
            <a:ext cx="654685" cy="1357630"/>
            <a:chOff x="1520952" y="2758439"/>
            <a:chExt cx="654685" cy="13576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952" y="2758439"/>
              <a:ext cx="654558" cy="5341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952" y="3032759"/>
              <a:ext cx="654558" cy="5341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952" y="3307079"/>
              <a:ext cx="654558" cy="5341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952" y="3581400"/>
              <a:ext cx="654558" cy="53416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0952" y="5090159"/>
            <a:ext cx="654558" cy="53416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74394" y="2541777"/>
            <a:ext cx="8920480" cy="2937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ts val="2280"/>
              </a:lnSpc>
              <a:spcBef>
                <a:spcPts val="10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299085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aims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analyze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Netflix’s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content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library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by: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160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Importing</a:t>
            </a:r>
            <a:r>
              <a:rPr sz="20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Cleaning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Python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Pandas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2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BI.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160"/>
              </a:lnSpc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Exploring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Trends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imes New Roman"/>
                <a:cs typeface="Times New Roman"/>
              </a:rPr>
              <a:t>(Movies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vs.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TV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Shows,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Genre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Distribution,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Ratings).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160"/>
              </a:lnSpc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Visualizing</a:t>
            </a:r>
            <a:r>
              <a:rPr sz="20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r>
              <a:rPr sz="20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BI</a:t>
            </a:r>
            <a:r>
              <a:rPr sz="2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(Bar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Charts,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sz="2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Charts,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Heatmaps,</a:t>
            </a:r>
            <a:r>
              <a:rPr sz="2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Maps).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280"/>
              </a:lnSpc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Building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Interactive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Dashboard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provide 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insights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into: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83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299085" algn="l"/>
              </a:tabLst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Top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Countries</a:t>
            </a:r>
            <a:r>
              <a:rPr sz="20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Producing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Netflix</a:t>
            </a:r>
            <a:r>
              <a:rPr sz="20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84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299085" algn="l"/>
              </a:tabLst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Most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Featured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Directors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ts val="2280"/>
              </a:lnSpc>
              <a:spcBef>
                <a:spcPts val="840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299085" algn="l"/>
              </a:tabLst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Ratings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Yearly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Trends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ts val="2280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Extracting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Insights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understand</a:t>
            </a:r>
            <a:r>
              <a:rPr sz="2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content 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strategies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audience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engagement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3208" y="1266825"/>
            <a:ext cx="80867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</a:rPr>
              <a:t>Importing</a:t>
            </a:r>
            <a:r>
              <a:rPr sz="4400" spc="-15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Libraries</a:t>
            </a:r>
            <a:r>
              <a:rPr sz="4400" spc="-20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and</a:t>
            </a:r>
            <a:r>
              <a:rPr sz="4400" spc="5" dirty="0">
                <a:solidFill>
                  <a:srgbClr val="FFFFFF"/>
                </a:solidFill>
              </a:rPr>
              <a:t> </a:t>
            </a:r>
            <a:r>
              <a:rPr sz="4400" spc="-10" dirty="0">
                <a:solidFill>
                  <a:srgbClr val="FFFFFF"/>
                </a:solidFill>
              </a:rPr>
              <a:t>Modules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524000" y="242150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334" y="2528850"/>
            <a:ext cx="11519281" cy="42217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5" y="0"/>
              <a:ext cx="1166018" cy="23670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49650"/>
              <a:ext cx="219075" cy="66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81448"/>
              <a:ext cx="242887" cy="23622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837" y="4867275"/>
              <a:ext cx="975518" cy="1990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2005" y="0"/>
              <a:ext cx="529546" cy="6271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1600" y="5551551"/>
              <a:ext cx="508000" cy="1296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1548" y="4825"/>
              <a:ext cx="384175" cy="1725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1048" y="4867275"/>
              <a:ext cx="384301" cy="19812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08075" y="1346708"/>
            <a:ext cx="283908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solidFill>
                  <a:srgbClr val="FFFFFF"/>
                </a:solidFill>
              </a:rPr>
              <a:t>CHECKING</a:t>
            </a:r>
            <a:r>
              <a:rPr sz="2800" spc="-155" dirty="0">
                <a:solidFill>
                  <a:srgbClr val="FFFFFF"/>
                </a:solidFill>
              </a:rPr>
              <a:t> </a:t>
            </a:r>
            <a:r>
              <a:rPr sz="2800" spc="-25" dirty="0">
                <a:solidFill>
                  <a:srgbClr val="FFFFFF"/>
                </a:solidFill>
              </a:rPr>
              <a:t>THE </a:t>
            </a:r>
            <a:r>
              <a:rPr sz="2800" spc="-20" dirty="0">
                <a:solidFill>
                  <a:srgbClr val="FFFFFF"/>
                </a:solidFill>
              </a:rPr>
              <a:t>INFO</a:t>
            </a:r>
            <a:endParaRPr sz="2800"/>
          </a:p>
        </p:txBody>
      </p: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54216" y="609600"/>
            <a:ext cx="4861306" cy="55877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847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DATA</a:t>
            </a:r>
            <a:r>
              <a:rPr sz="3200" spc="-35" dirty="0"/>
              <a:t> </a:t>
            </a:r>
            <a:r>
              <a:rPr sz="3200" spc="-10" dirty="0"/>
              <a:t>CLEANING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530477" y="2009109"/>
            <a:ext cx="2103120" cy="756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7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Checking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Null</a:t>
            </a:r>
            <a:endParaRPr sz="20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Times New Roman"/>
                <a:cs typeface="Times New Roman"/>
              </a:rPr>
              <a:t>Values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9309" y="1939315"/>
            <a:ext cx="5145532" cy="4114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39745">
              <a:lnSpc>
                <a:spcPct val="100000"/>
              </a:lnSpc>
              <a:spcBef>
                <a:spcPts val="105"/>
              </a:spcBef>
            </a:pPr>
            <a:r>
              <a:rPr sz="3200" spc="-125" dirty="0"/>
              <a:t>DATA</a:t>
            </a:r>
            <a:r>
              <a:rPr sz="3200" spc="-165" dirty="0"/>
              <a:t> </a:t>
            </a:r>
            <a:r>
              <a:rPr sz="3200" spc="-10" dirty="0"/>
              <a:t>CLEANING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530477" y="2009109"/>
            <a:ext cx="2813050" cy="756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7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Times New Roman"/>
                <a:cs typeface="Times New Roman"/>
              </a:rPr>
              <a:t>Check 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duplicate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rows</a:t>
            </a:r>
            <a:endParaRPr sz="20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drop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(if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exist)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6053" y="1949957"/>
            <a:ext cx="6058789" cy="20518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6053" y="4094378"/>
            <a:ext cx="6058789" cy="1959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" y="-1"/>
            <a:ext cx="12192000" cy="6858000"/>
            <a:chOff x="20" y="-1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" y="-1"/>
              <a:ext cx="12191491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96740" y="4907635"/>
              <a:ext cx="8295640" cy="1452880"/>
            </a:xfrm>
            <a:custGeom>
              <a:avLst/>
              <a:gdLst/>
              <a:ahLst/>
              <a:cxnLst/>
              <a:rect l="l" t="t" r="r" b="b"/>
              <a:pathLst>
                <a:path w="8295640" h="1452879">
                  <a:moveTo>
                    <a:pt x="8295259" y="0"/>
                  </a:moveTo>
                  <a:lnTo>
                    <a:pt x="0" y="0"/>
                  </a:lnTo>
                  <a:lnTo>
                    <a:pt x="0" y="1452880"/>
                  </a:lnTo>
                  <a:lnTo>
                    <a:pt x="8295259" y="1452880"/>
                  </a:lnTo>
                  <a:lnTo>
                    <a:pt x="8295259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139946" y="5212791"/>
            <a:ext cx="43967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D"/>
                </a:solidFill>
                <a:latin typeface="Times New Roman"/>
                <a:cs typeface="Times New Roman"/>
              </a:rPr>
              <a:t>DATA</a:t>
            </a:r>
            <a:r>
              <a:rPr sz="3200" spc="-50" dirty="0">
                <a:solidFill>
                  <a:srgbClr val="FFFFFD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D"/>
                </a:solidFill>
                <a:latin typeface="Times New Roman"/>
                <a:cs typeface="Times New Roman"/>
              </a:rPr>
              <a:t>VISUALIZATION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65523" y="5075809"/>
            <a:ext cx="6832600" cy="0"/>
          </a:xfrm>
          <a:custGeom>
            <a:avLst/>
            <a:gdLst/>
            <a:ahLst/>
            <a:cxnLst/>
            <a:rect l="l" t="t" r="r" b="b"/>
            <a:pathLst>
              <a:path w="6832600">
                <a:moveTo>
                  <a:pt x="0" y="0"/>
                </a:moveTo>
                <a:lnTo>
                  <a:pt x="6832473" y="0"/>
                </a:lnTo>
              </a:path>
            </a:pathLst>
          </a:custGeom>
          <a:ln w="31750">
            <a:solidFill>
              <a:srgbClr val="A7E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DISTRIBUTION</a:t>
            </a:r>
            <a:r>
              <a:rPr sz="3200" spc="-15" dirty="0"/>
              <a:t> </a:t>
            </a:r>
            <a:r>
              <a:rPr sz="3200" dirty="0"/>
              <a:t>OF</a:t>
            </a:r>
            <a:r>
              <a:rPr sz="3200" spc="-35" dirty="0"/>
              <a:t> </a:t>
            </a:r>
            <a:r>
              <a:rPr sz="3200" dirty="0"/>
              <a:t>MOVIES</a:t>
            </a:r>
            <a:r>
              <a:rPr sz="3200" spc="-30" dirty="0"/>
              <a:t> </a:t>
            </a:r>
            <a:r>
              <a:rPr sz="3200" dirty="0"/>
              <a:t>&amp;</a:t>
            </a:r>
            <a:r>
              <a:rPr sz="3200" spc="-10" dirty="0"/>
              <a:t> </a:t>
            </a:r>
            <a:r>
              <a:rPr sz="3200" dirty="0"/>
              <a:t>TV</a:t>
            </a:r>
            <a:r>
              <a:rPr sz="3200" spc="-25" dirty="0"/>
              <a:t> </a:t>
            </a:r>
            <a:r>
              <a:rPr sz="3200" spc="-10" dirty="0"/>
              <a:t>SHOWS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660" y="2010664"/>
            <a:ext cx="6769100" cy="35360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8897" y="2010664"/>
            <a:ext cx="4367784" cy="35360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</TotalTime>
  <Words>916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MT</vt:lpstr>
      <vt:lpstr>Bahnschrift</vt:lpstr>
      <vt:lpstr>Segoe UI Emoji</vt:lpstr>
      <vt:lpstr>Times New Roman</vt:lpstr>
      <vt:lpstr>Trebuchet MS</vt:lpstr>
      <vt:lpstr>Wingdings 3</vt:lpstr>
      <vt:lpstr>Facet</vt:lpstr>
      <vt:lpstr>NETFLIX Data</vt:lpstr>
      <vt:lpstr>PROJECT NAME : EDA ON NETFLIX MOVIES AND SERIALS</vt:lpstr>
      <vt:lpstr>OBJECTIVE</vt:lpstr>
      <vt:lpstr>Importing Libraries and Modules</vt:lpstr>
      <vt:lpstr>CHECKING THE INFO</vt:lpstr>
      <vt:lpstr>DATA CLEANING</vt:lpstr>
      <vt:lpstr>DATA CLEANING</vt:lpstr>
      <vt:lpstr>PowerPoint Presentation</vt:lpstr>
      <vt:lpstr>DISTRIBUTION OF MOVIES &amp; TV SHOWS</vt:lpstr>
      <vt:lpstr>TOP 10 COUNTRIES PRODUCING NETFLIX CONTENT</vt:lpstr>
      <vt:lpstr>DISTRIBUTION OF CONTENT RATINGS ON NETFLIX</vt:lpstr>
      <vt:lpstr>YEARLY RELEASES OF NETFLIX CONTENT</vt:lpstr>
      <vt:lpstr>TOP 10 MOST FEATURED DIRECTORS ON NETFLIX</vt:lpstr>
      <vt:lpstr>KEY INSIGHTS</vt:lpstr>
      <vt:lpstr>KEY INSIGHTS (CONTD.)</vt:lpstr>
      <vt:lpstr>Challenges &amp; Solutions</vt:lpstr>
      <vt:lpstr>Challenges &amp; Solutions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SAYAN SASMAL</dc:creator>
  <cp:lastModifiedBy>Subhadeep Mondal</cp:lastModifiedBy>
  <cp:revision>3</cp:revision>
  <dcterms:created xsi:type="dcterms:W3CDTF">2025-11-08T11:14:25Z</dcterms:created>
  <dcterms:modified xsi:type="dcterms:W3CDTF">2025-11-08T13:51:03Z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2025-11-08T00:00:00Z</vt:filetime>
  </property>
  <property fmtid="{D5CDD505-2E9C-101B-9397-08002B2CF9AE}" pid="5" name="Producer">
    <vt:lpwstr>Microsoft® PowerPoint® for Microsoft 365</vt:lpwstr>
  </property>
</Properties>
</file>